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89" r:id="rId2"/>
    <p:sldId id="1441" r:id="rId3"/>
    <p:sldId id="398" r:id="rId4"/>
    <p:sldId id="400" r:id="rId5"/>
    <p:sldId id="402" r:id="rId6"/>
    <p:sldId id="1189" r:id="rId7"/>
    <p:sldId id="1212" r:id="rId8"/>
    <p:sldId id="1427" r:id="rId9"/>
    <p:sldId id="1425" r:id="rId10"/>
    <p:sldId id="1426" r:id="rId11"/>
    <p:sldId id="1428" r:id="rId12"/>
    <p:sldId id="1429" r:id="rId13"/>
    <p:sldId id="1430" r:id="rId14"/>
    <p:sldId id="304" r:id="rId15"/>
    <p:sldId id="328" r:id="rId16"/>
    <p:sldId id="395" r:id="rId17"/>
    <p:sldId id="391" r:id="rId18"/>
    <p:sldId id="1423" r:id="rId19"/>
    <p:sldId id="1436" r:id="rId20"/>
    <p:sldId id="1435" r:id="rId21"/>
    <p:sldId id="1438" r:id="rId22"/>
    <p:sldId id="365" r:id="rId23"/>
  </p:sldIdLst>
  <p:sldSz cx="12192000" cy="6858000"/>
  <p:notesSz cx="6797675" cy="9926638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 per defecte" id="{0386B1C6-44C9-4DD1-86EB-14296DA04D1E}">
          <p14:sldIdLst>
            <p14:sldId id="389"/>
            <p14:sldId id="1441"/>
            <p14:sldId id="398"/>
            <p14:sldId id="400"/>
            <p14:sldId id="402"/>
            <p14:sldId id="1189"/>
            <p14:sldId id="1212"/>
            <p14:sldId id="1427"/>
            <p14:sldId id="1425"/>
            <p14:sldId id="1426"/>
            <p14:sldId id="1428"/>
            <p14:sldId id="1429"/>
            <p14:sldId id="1430"/>
            <p14:sldId id="304"/>
            <p14:sldId id="328"/>
            <p14:sldId id="395"/>
            <p14:sldId id="391"/>
            <p14:sldId id="1423"/>
            <p14:sldId id="1436"/>
            <p14:sldId id="1435"/>
            <p14:sldId id="1438"/>
            <p14:sldId id="3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77BE"/>
    <a:srgbClr val="D9D9D9"/>
    <a:srgbClr val="ECF1F8"/>
    <a:srgbClr val="F0F0F0"/>
    <a:srgbClr val="E2E2E2"/>
    <a:srgbClr val="ACAAA0"/>
    <a:srgbClr val="D66464"/>
    <a:srgbClr val="2534C1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26D686-DCFB-481B-B811-310328B3F4F2}" v="16" dt="2023-12-19T11:27:28.8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 mitjà 2 - èmfas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Estil clar 1 - èmfasi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 clar 2 - èmfasi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08" y="126"/>
      </p:cViewPr>
      <p:guideLst>
        <p:guide orient="horz" pos="2160"/>
        <p:guide pos="36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431BE-8601-438B-B8ED-B8A26412B0E2}" type="datetimeFigureOut">
              <a:rPr lang="ca-ES" smtClean="0"/>
              <a:t>20/12/2023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D614D-967B-45EF-83F6-FFE962FA68D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45838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4B361-3630-4A6F-95E2-CE7292BF31E5}" type="datetimeFigureOut">
              <a:rPr lang="ca-ES" smtClean="0"/>
              <a:pPr/>
              <a:t>20/12/2023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E129D-2516-4AEF-933F-AC5B2708A799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E129D-2516-4AEF-933F-AC5B2708A799}" type="slidenum">
              <a:rPr lang="ca-ES" smtClean="0"/>
              <a:pPr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33377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E129D-2516-4AEF-933F-AC5B2708A799}" type="slidenum">
              <a:rPr lang="ca-ES" smtClean="0"/>
              <a:pPr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21621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E129D-2516-4AEF-933F-AC5B2708A799}" type="slidenum">
              <a:rPr lang="ca-ES" smtClean="0"/>
              <a:pPr/>
              <a:t>13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33195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E129D-2516-4AEF-933F-AC5B2708A799}" type="slidenum">
              <a:rPr lang="ca-ES" smtClean="0"/>
              <a:pPr/>
              <a:t>15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69409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E129D-2516-4AEF-933F-AC5B2708A799}" type="slidenum">
              <a:rPr lang="ca-ES" smtClean="0"/>
              <a:pPr/>
              <a:t>16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91731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E129D-2516-4AEF-933F-AC5B2708A799}" type="slidenum">
              <a:rPr lang="ca-ES" smtClean="0"/>
              <a:pPr/>
              <a:t>17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42730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E129D-2516-4AEF-933F-AC5B2708A799}" type="slidenum">
              <a:rPr lang="ca-ES" smtClean="0"/>
              <a:pPr/>
              <a:t>18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09908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E129D-2516-4AEF-933F-AC5B2708A799}" type="slidenum">
              <a:rPr lang="ca-ES" smtClean="0"/>
              <a:pPr/>
              <a:t>19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53783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E129D-2516-4AEF-933F-AC5B2708A799}" type="slidenum">
              <a:rPr lang="ca-ES" smtClean="0"/>
              <a:pPr/>
              <a:t>20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35965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E129D-2516-4AEF-933F-AC5B2708A799}" type="slidenum">
              <a:rPr lang="ca-ES" smtClean="0"/>
              <a:pPr/>
              <a:t>21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29559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E129D-2516-4AEF-933F-AC5B2708A799}" type="slidenum">
              <a:rPr lang="ca-ES" smtClean="0"/>
              <a:pPr/>
              <a:t>22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96349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E129D-2516-4AEF-933F-AC5B2708A799}" type="slidenum">
              <a:rPr lang="ca-ES" smtClean="0"/>
              <a:pPr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75227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E129D-2516-4AEF-933F-AC5B2708A799}" type="slidenum">
              <a:rPr lang="ca-ES" smtClean="0"/>
              <a:pPr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29294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E129D-2516-4AEF-933F-AC5B2708A799}" type="slidenum">
              <a:rPr lang="ca-ES" smtClean="0"/>
              <a:pPr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35093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E129D-2516-4AEF-933F-AC5B2708A799}" type="slidenum">
              <a:rPr lang="ca-ES" smtClean="0"/>
              <a:pPr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48307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E129D-2516-4AEF-933F-AC5B2708A799}" type="slidenum">
              <a:rPr lang="ca-ES" smtClean="0"/>
              <a:pPr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72485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E129D-2516-4AEF-933F-AC5B2708A799}" type="slidenum">
              <a:rPr lang="ca-ES" smtClean="0"/>
              <a:pPr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4593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E129D-2516-4AEF-933F-AC5B2708A799}" type="slidenum">
              <a:rPr lang="ca-ES" smtClean="0"/>
              <a:pPr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70987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E129D-2516-4AEF-933F-AC5B2708A799}" type="slidenum">
              <a:rPr lang="ca-ES" smtClean="0"/>
              <a:pPr/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86382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de la Presentació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ol 13"/>
          <p:cNvSpPr>
            <a:spLocks noGrp="1"/>
          </p:cNvSpPr>
          <p:nvPr>
            <p:ph type="ctrTitle" hasCustomPrompt="1"/>
          </p:nvPr>
        </p:nvSpPr>
        <p:spPr>
          <a:xfrm>
            <a:off x="527381" y="2688188"/>
            <a:ext cx="9313035" cy="77165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b="1" baseline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a-ES" sz="2800"/>
              <a:t>Títol. Plantilla per a les presentacions de l’Agència Catalana de l’Aigua</a:t>
            </a:r>
          </a:p>
        </p:txBody>
      </p:sp>
      <p:sp>
        <p:nvSpPr>
          <p:cNvPr id="10" name="Subtítol 2"/>
          <p:cNvSpPr>
            <a:spLocks noGrp="1"/>
          </p:cNvSpPr>
          <p:nvPr>
            <p:ph type="subTitle" idx="1" hasCustomPrompt="1"/>
          </p:nvPr>
        </p:nvSpPr>
        <p:spPr>
          <a:xfrm>
            <a:off x="544473" y="3618876"/>
            <a:ext cx="7296811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a-ES"/>
              <a:t>Subtítol del document. Si no és necessari cal eliminar aquesta caixa</a:t>
            </a:r>
          </a:p>
        </p:txBody>
      </p:sp>
      <p:pic>
        <p:nvPicPr>
          <p:cNvPr id="4" name="Imat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5877272"/>
            <a:ext cx="3317777" cy="52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98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 de la Presentació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19" y="5875786"/>
            <a:ext cx="4284945" cy="491894"/>
          </a:xfrm>
          <a:prstGeom prst="rect">
            <a:avLst/>
          </a:prstGeom>
        </p:spPr>
      </p:pic>
      <p:sp>
        <p:nvSpPr>
          <p:cNvPr id="6" name="Títol 13"/>
          <p:cNvSpPr>
            <a:spLocks noGrp="1"/>
          </p:cNvSpPr>
          <p:nvPr>
            <p:ph type="ctrTitle" hasCustomPrompt="1"/>
          </p:nvPr>
        </p:nvSpPr>
        <p:spPr>
          <a:xfrm>
            <a:off x="527381" y="2688188"/>
            <a:ext cx="9313035" cy="77165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b="1" baseline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a-ES" sz="2800"/>
              <a:t>Títol. Plantilla per a les presentacions de l’Agència Catalana de l’Aigua</a:t>
            </a:r>
          </a:p>
        </p:txBody>
      </p:sp>
      <p:sp>
        <p:nvSpPr>
          <p:cNvPr id="10" name="Subtítol 2"/>
          <p:cNvSpPr>
            <a:spLocks noGrp="1"/>
          </p:cNvSpPr>
          <p:nvPr>
            <p:ph type="subTitle" idx="1" hasCustomPrompt="1"/>
          </p:nvPr>
        </p:nvSpPr>
        <p:spPr>
          <a:xfrm>
            <a:off x="544473" y="3618876"/>
            <a:ext cx="7296811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a-ES"/>
              <a:t>Subtítol del document. Si no és necessari cal eliminar aquesta caixa</a:t>
            </a:r>
          </a:p>
        </p:txBody>
      </p:sp>
    </p:spTree>
    <p:extLst>
      <p:ext uri="{BB962C8B-B14F-4D97-AF65-F5344CB8AC3E}">
        <p14:creationId xmlns:p14="http://schemas.microsoft.com/office/powerpoint/2010/main" val="3059649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e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ol 1"/>
          <p:cNvSpPr>
            <a:spLocks noGrp="1"/>
          </p:cNvSpPr>
          <p:nvPr>
            <p:ph type="title" hasCustomPrompt="1"/>
          </p:nvPr>
        </p:nvSpPr>
        <p:spPr>
          <a:xfrm>
            <a:off x="345747" y="343477"/>
            <a:ext cx="11178116" cy="506412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a-ES"/>
              <a:t>Títol de la diapositiva</a:t>
            </a:r>
          </a:p>
        </p:txBody>
      </p:sp>
      <p:sp>
        <p:nvSpPr>
          <p:cNvPr id="11" name="Contenidor de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359744" y="923315"/>
            <a:ext cx="11178117" cy="428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a-ES"/>
              <a:t>Subtítol si s’escau sinó elimineu el quadre de text</a:t>
            </a:r>
          </a:p>
        </p:txBody>
      </p:sp>
      <p:cxnSp>
        <p:nvCxnSpPr>
          <p:cNvPr id="12" name="Connector recte 11"/>
          <p:cNvCxnSpPr/>
          <p:nvPr userDrawn="1"/>
        </p:nvCxnSpPr>
        <p:spPr>
          <a:xfrm>
            <a:off x="449446" y="843539"/>
            <a:ext cx="11198697" cy="635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54"/>
          <p:cNvSpPr txBox="1">
            <a:spLocks noChangeArrowheads="1"/>
          </p:cNvSpPr>
          <p:nvPr userDrawn="1"/>
        </p:nvSpPr>
        <p:spPr bwMode="auto">
          <a:xfrm>
            <a:off x="11577479" y="6597825"/>
            <a:ext cx="543983" cy="24622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r">
              <a:defRPr/>
            </a:pPr>
            <a:fld id="{28BC314B-C973-498F-9A60-D52943C47355}" type="slidenum">
              <a:rPr lang="ca-ES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‹Nº›</a:t>
            </a:fld>
            <a:endParaRPr lang="ca-ES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temes importants amb subt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1"/>
          <p:cNvSpPr>
            <a:spLocks noGrp="1"/>
          </p:cNvSpPr>
          <p:nvPr>
            <p:ph type="title" hasCustomPrompt="1"/>
          </p:nvPr>
        </p:nvSpPr>
        <p:spPr>
          <a:xfrm>
            <a:off x="345747" y="2622570"/>
            <a:ext cx="11178116" cy="506412"/>
          </a:xfrm>
          <a:prstGeom prst="rect">
            <a:avLst/>
          </a:prstGeom>
        </p:spPr>
        <p:txBody>
          <a:bodyPr/>
          <a:lstStyle>
            <a:lvl1pPr algn="l">
              <a:defRPr sz="4200" b="1" baseline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a-ES"/>
              <a:t>Separador</a:t>
            </a:r>
            <a:br>
              <a:rPr lang="ca-ES"/>
            </a:br>
            <a:endParaRPr lang="ca-ES"/>
          </a:p>
        </p:txBody>
      </p:sp>
      <p:sp>
        <p:nvSpPr>
          <p:cNvPr id="4" name="Contenidor de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359744" y="3288632"/>
            <a:ext cx="8328544" cy="428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a-ES"/>
              <a:t>Subtítol del tema de la pàgina separadora. </a:t>
            </a:r>
          </a:p>
        </p:txBody>
      </p:sp>
    </p:spTree>
    <p:extLst>
      <p:ext uri="{BB962C8B-B14F-4D97-AF65-F5344CB8AC3E}">
        <p14:creationId xmlns:p14="http://schemas.microsoft.com/office/powerpoint/2010/main" val="1636359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Sense Sub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1"/>
          <p:cNvSpPr>
            <a:spLocks noGrp="1"/>
          </p:cNvSpPr>
          <p:nvPr>
            <p:ph type="title" hasCustomPrompt="1"/>
          </p:nvPr>
        </p:nvSpPr>
        <p:spPr>
          <a:xfrm>
            <a:off x="345747" y="3414658"/>
            <a:ext cx="11178116" cy="506412"/>
          </a:xfrm>
          <a:prstGeom prst="rect">
            <a:avLst/>
          </a:prstGeom>
        </p:spPr>
        <p:txBody>
          <a:bodyPr/>
          <a:lstStyle>
            <a:lvl1pPr algn="l">
              <a:defRPr sz="4200" b="1" baseline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a-ES"/>
              <a:t>Separador</a:t>
            </a:r>
            <a:br>
              <a:rPr lang="ca-ES"/>
            </a:b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8926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fin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 userDrawn="1"/>
        </p:nvSpPr>
        <p:spPr bwMode="auto">
          <a:xfrm>
            <a:off x="479376" y="6021289"/>
            <a:ext cx="9313035" cy="64154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endParaRPr lang="ca-ES" sz="900">
              <a:solidFill>
                <a:srgbClr val="000000"/>
              </a:solidFill>
              <a:latin typeface="Arial Black" pitchFamily="34" charset="0"/>
            </a:endParaRPr>
          </a:p>
          <a:p>
            <a:pPr algn="l"/>
            <a:r>
              <a:rPr lang="ca-ES" sz="9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© </a:t>
            </a:r>
            <a:r>
              <a:rPr lang="ca-ES"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L’Agència Catalana de l’Aigua permet la reutilització dels continguts i de les dades sempre que se citi la font i la data d'actualització, que no es desnaturalitzi la informació i que no es contradigui amb una llicència específica.</a:t>
            </a:r>
            <a:r>
              <a:rPr lang="ca-ES" sz="900" b="1" kern="1200" baseline="0">
                <a:solidFill>
                  <a:srgbClr val="0078BB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lang="ca-ES" sz="900" kern="1200">
              <a:solidFill>
                <a:srgbClr val="0078BB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800225" algn="l">
              <a:tabLst>
                <a:tab pos="2960688" algn="l"/>
              </a:tabLst>
              <a:defRPr/>
            </a:pPr>
            <a:endParaRPr lang="ca-ES" sz="1600" b="1">
              <a:solidFill>
                <a:schemeClr val="tx2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QuadreDeText 1"/>
          <p:cNvSpPr txBox="1"/>
          <p:nvPr userDrawn="1"/>
        </p:nvSpPr>
        <p:spPr>
          <a:xfrm>
            <a:off x="479376" y="3765451"/>
            <a:ext cx="7488832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>
              <a:tabLst>
                <a:tab pos="2960688" algn="l"/>
              </a:tabLst>
              <a:defRPr/>
            </a:pPr>
            <a:r>
              <a:rPr lang="ca-ES" sz="2000" b="1">
                <a:solidFill>
                  <a:srgbClr val="0077B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Gràcies per la vostra atenció</a:t>
            </a:r>
          </a:p>
          <a:p>
            <a:pPr marL="0" algn="l">
              <a:tabLst>
                <a:tab pos="2960688" algn="l"/>
              </a:tabLst>
              <a:defRPr/>
            </a:pPr>
            <a:endParaRPr lang="ca-ES" sz="1400" b="1">
              <a:solidFill>
                <a:srgbClr val="0077BE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algn="l">
              <a:tabLst>
                <a:tab pos="2960688" algn="l"/>
              </a:tabLst>
              <a:defRPr/>
            </a:pPr>
            <a:r>
              <a:rPr lang="ca-ES" sz="1400" b="1">
                <a:solidFill>
                  <a:srgbClr val="0077B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Agència Catalana de l’Aigua</a:t>
            </a:r>
          </a:p>
          <a:p>
            <a:pPr marL="0" algn="l">
              <a:tabLst>
                <a:tab pos="2960688" algn="l"/>
              </a:tabLst>
              <a:defRPr/>
            </a:pPr>
            <a:r>
              <a:rPr lang="ca-ES" sz="1100" b="0">
                <a:solidFill>
                  <a:srgbClr val="0077B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Web: </a:t>
            </a:r>
            <a:r>
              <a:rPr lang="ca-ES" sz="11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aca.gencat.cat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60688" algn="l"/>
              </a:tabLst>
              <a:defRPr/>
            </a:pPr>
            <a:r>
              <a:rPr lang="ca-ES" sz="1100" b="0">
                <a:solidFill>
                  <a:srgbClr val="0077B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Twitter: </a:t>
            </a:r>
            <a:r>
              <a:rPr lang="ca-ES" sz="11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@</a:t>
            </a:r>
            <a:r>
              <a:rPr lang="ca-ES" sz="1100" b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aigua_cat</a:t>
            </a:r>
            <a:endParaRPr lang="ca-ES" sz="1100" b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60688" algn="l"/>
              </a:tabLst>
              <a:defRPr/>
            </a:pPr>
            <a:r>
              <a:rPr lang="ca-ES" sz="1100" b="0">
                <a:solidFill>
                  <a:srgbClr val="0077B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Instagram: </a:t>
            </a:r>
            <a:r>
              <a:rPr lang="ca-ES" sz="11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@</a:t>
            </a:r>
            <a:r>
              <a:rPr lang="ca-ES" sz="1100" b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aigua_cat</a:t>
            </a:r>
            <a:endParaRPr lang="ca-ES" sz="1100" b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60688" algn="l"/>
              </a:tabLst>
              <a:defRPr/>
            </a:pPr>
            <a:r>
              <a:rPr lang="es-ES" sz="1100" b="0" kern="1200">
                <a:solidFill>
                  <a:srgbClr val="0077B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Facebook:</a:t>
            </a:r>
            <a:r>
              <a:rPr lang="es-ES" sz="1100" b="0" baseline="0">
                <a:solidFill>
                  <a:srgbClr val="0077B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s-ES" sz="11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facebook.com/</a:t>
            </a:r>
            <a:r>
              <a:rPr lang="es-ES" sz="1100" b="0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aiguacat</a:t>
            </a:r>
            <a:endParaRPr lang="ca-ES" sz="1100" b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60688" algn="l"/>
              </a:tabLst>
              <a:defRPr/>
            </a:pPr>
            <a:r>
              <a:rPr lang="ca-ES" sz="1100" b="0" baseline="0">
                <a:solidFill>
                  <a:srgbClr val="0077B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YouTube Canal ACA</a:t>
            </a:r>
            <a:endParaRPr lang="ca-ES" sz="1100"/>
          </a:p>
        </p:txBody>
      </p:sp>
    </p:spTree>
    <p:extLst>
      <p:ext uri="{BB962C8B-B14F-4D97-AF65-F5344CB8AC3E}">
        <p14:creationId xmlns:p14="http://schemas.microsoft.com/office/powerpoint/2010/main" val="2585861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  <p:sldLayoutId id="2147483649" r:id="rId3"/>
    <p:sldLayoutId id="2147483665" r:id="rId4"/>
    <p:sldLayoutId id="2147483666" r:id="rId5"/>
    <p:sldLayoutId id="2147483664" r:id="rId6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3"/>
          <p:cNvSpPr>
            <a:spLocks noGrp="1"/>
          </p:cNvSpPr>
          <p:nvPr>
            <p:ph type="ctrTitle"/>
          </p:nvPr>
        </p:nvSpPr>
        <p:spPr>
          <a:xfrm>
            <a:off x="527381" y="2688188"/>
            <a:ext cx="9673075" cy="7716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ca-ES" sz="2800"/>
              <a:t>Règim de cabals mínims circulants en situació d’emergència per sequera </a:t>
            </a:r>
            <a:br>
              <a:rPr lang="ca-ES" sz="2800"/>
            </a:br>
            <a:endParaRPr lang="ca-ES" sz="1800"/>
          </a:p>
        </p:txBody>
      </p:sp>
      <p:sp>
        <p:nvSpPr>
          <p:cNvPr id="8" name="Subtítol 7"/>
          <p:cNvSpPr>
            <a:spLocks noGrp="1"/>
          </p:cNvSpPr>
          <p:nvPr>
            <p:ph type="subTitle" idx="1"/>
          </p:nvPr>
        </p:nvSpPr>
        <p:spPr>
          <a:xfrm>
            <a:off x="526496" y="4311336"/>
            <a:ext cx="7296811" cy="576064"/>
          </a:xfrm>
        </p:spPr>
        <p:txBody>
          <a:bodyPr/>
          <a:lstStyle/>
          <a:p>
            <a:r>
              <a:rPr lang="ca-ES" b="1" dirty="0"/>
              <a:t>COMISSIÓ DE DESEMBASSAMENT TER LLOBREGAT</a:t>
            </a:r>
          </a:p>
          <a:p>
            <a:endParaRPr lang="ca-ES" dirty="0"/>
          </a:p>
        </p:txBody>
      </p:sp>
      <p:sp>
        <p:nvSpPr>
          <p:cNvPr id="10" name="Subtítol 14"/>
          <p:cNvSpPr txBox="1">
            <a:spLocks/>
          </p:cNvSpPr>
          <p:nvPr/>
        </p:nvSpPr>
        <p:spPr>
          <a:xfrm>
            <a:off x="544473" y="5085184"/>
            <a:ext cx="7772400" cy="576064"/>
          </a:xfrm>
          <a:prstGeom prst="rect">
            <a:avLst/>
          </a:prstGeom>
        </p:spPr>
        <p:txBody>
          <a:bodyPr/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  <a:defRPr/>
            </a:pPr>
            <a:r>
              <a:rPr lang="ca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de desembre de 2023</a:t>
            </a:r>
          </a:p>
          <a:p>
            <a:pPr marL="171450" indent="-171450">
              <a:lnSpc>
                <a:spcPts val="1500"/>
              </a:lnSpc>
              <a:buFont typeface="Arial" panose="020B0604020202020204" pitchFamily="34" charset="0"/>
              <a:buChar char="•"/>
              <a:defRPr/>
            </a:pPr>
            <a:endParaRPr lang="ca-ES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tge 10">
            <a:extLst>
              <a:ext uri="{FF2B5EF4-FFF2-40B4-BE49-F238E27FC236}">
                <a16:creationId xmlns:a16="http://schemas.microsoft.com/office/drawing/2014/main" id="{6973C9B7-7DE9-45A6-BBA9-AA11C21D28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" y="-114924"/>
            <a:ext cx="4174901" cy="256094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Imatge 11">
            <a:extLst>
              <a:ext uri="{FF2B5EF4-FFF2-40B4-BE49-F238E27FC236}">
                <a16:creationId xmlns:a16="http://schemas.microsoft.com/office/drawing/2014/main" id="{4F74E0D0-70A6-43A5-BC85-D8600D60CA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7" r="12864" b="10124"/>
          <a:stretch/>
        </p:blipFill>
        <p:spPr bwMode="auto">
          <a:xfrm>
            <a:off x="3670479" y="-114924"/>
            <a:ext cx="4502239" cy="256094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tge 12">
            <a:extLst>
              <a:ext uri="{FF2B5EF4-FFF2-40B4-BE49-F238E27FC236}">
                <a16:creationId xmlns:a16="http://schemas.microsoft.com/office/drawing/2014/main" id="{9EB784B1-4336-459B-8FDD-6801F7970B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295" y="-114924"/>
            <a:ext cx="4142704" cy="256094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31642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200"/>
              <a:t>Cabals circulants durant l’episodi de sequera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6619F33-EED5-4708-91B0-84B495F58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0" y="1988840"/>
            <a:ext cx="1080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9551737-10B8-484C-9A0B-3135115C0F9B}"/>
              </a:ext>
            </a:extLst>
          </p:cNvPr>
          <p:cNvSpPr txBox="1"/>
          <p:nvPr/>
        </p:nvSpPr>
        <p:spPr>
          <a:xfrm>
            <a:off x="839416" y="1412776"/>
            <a:ext cx="9433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b="1" i="1" ker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Riu Ter a Torroella de Montgrí (estació d’aforament de Pont de Torroella)</a:t>
            </a:r>
            <a:endParaRPr lang="ca-ES" b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5E9258-67CF-4B65-80B7-53CB355C52EC}"/>
              </a:ext>
            </a:extLst>
          </p:cNvPr>
          <p:cNvSpPr/>
          <p:nvPr/>
        </p:nvSpPr>
        <p:spPr>
          <a:xfrm>
            <a:off x="10021081" y="343477"/>
            <a:ext cx="1103764" cy="1138773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a-E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ACORD</a:t>
            </a:r>
          </a:p>
          <a:p>
            <a:pPr algn="ctr"/>
            <a:r>
              <a:rPr lang="ca-E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</a:t>
            </a:r>
            <a:endParaRPr lang="ca-E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3486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715285-0ADE-4C83-87F2-559636FD6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Evolució de les reserves als embassaments (conca del Ter)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4EAE99-4BFF-414B-BF6E-046EA7519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72" y="1206454"/>
            <a:ext cx="7071434" cy="508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337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715285-0ADE-4C83-87F2-559636FD6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Evolució de les reserves als embassaments (conjunt del Ter i el Llobregat)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810D94F-BCD4-4EEC-BC64-89C3EE67C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502" y="1263462"/>
            <a:ext cx="7399908" cy="532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239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D68B70E8-7D05-47B4-A6DB-12498B6FB695}"/>
              </a:ext>
            </a:extLst>
          </p:cNvPr>
          <p:cNvSpPr/>
          <p:nvPr/>
        </p:nvSpPr>
        <p:spPr>
          <a:xfrm>
            <a:off x="1703512" y="-99392"/>
            <a:ext cx="1080120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0" dirty="0">
                <a:ln w="0"/>
                <a:solidFill>
                  <a:schemeClr val="accent1">
                    <a:lumMod val="40000"/>
                    <a:lumOff val="60000"/>
                    <a:alpha val="21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es-ES" sz="40000" b="0" cap="none" spc="0" dirty="0">
              <a:ln w="0"/>
              <a:solidFill>
                <a:schemeClr val="accent1">
                  <a:lumMod val="40000"/>
                  <a:lumOff val="60000"/>
                  <a:alpha val="21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FC287CB6-CA06-4B6E-972D-8ADCCB204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4400" b="1" kern="0">
                <a:solidFill>
                  <a:srgbClr val="0077BE"/>
                </a:solidFill>
                <a:latin typeface="Arial" pitchFamily="34" charset="0"/>
                <a:cs typeface="Arial" pitchFamily="34" charset="0"/>
              </a:rPr>
              <a:t>Cabals mínims en Emergència</a:t>
            </a:r>
            <a:br>
              <a:rPr lang="ca-ES" sz="4400" b="1" kern="0">
                <a:solidFill>
                  <a:srgbClr val="0077BE"/>
                </a:solidFill>
                <a:latin typeface="Arial" pitchFamily="34" charset="0"/>
                <a:cs typeface="Arial" pitchFamily="34" charset="0"/>
              </a:rPr>
            </a:b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70431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Context normatiu</a:t>
            </a:r>
          </a:p>
        </p:txBody>
      </p:sp>
      <p:sp>
        <p:nvSpPr>
          <p:cNvPr id="8" name="QuadreDeText 7"/>
          <p:cNvSpPr txBox="1"/>
          <p:nvPr/>
        </p:nvSpPr>
        <p:spPr>
          <a:xfrm>
            <a:off x="421367" y="1097714"/>
            <a:ext cx="11280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a-E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 especial d’actuació en situació d’alerta i eventual sequera (PES) aprovat mitjançant </a:t>
            </a:r>
            <a:r>
              <a:rPr lang="ca-ES" sz="2000" b="1" dirty="0">
                <a:solidFill>
                  <a:srgbClr val="0077B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l’Acord GOV 1/2020</a:t>
            </a:r>
            <a:r>
              <a:rPr lang="ca-E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 8 de gener, (DOGC núm. 8039 de 10 de gener de 2020):</a:t>
            </a:r>
            <a:endParaRPr lang="ca-ES" sz="2000" kern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47D5F49A-8D57-4C93-957D-C22DD85C3F59}"/>
              </a:ext>
            </a:extLst>
          </p:cNvPr>
          <p:cNvSpPr txBox="1"/>
          <p:nvPr/>
        </p:nvSpPr>
        <p:spPr>
          <a:xfrm>
            <a:off x="776779" y="1850770"/>
            <a:ext cx="10945216" cy="1831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ca-E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 perjudici del règim de cabals mínims circulants establert en aquest Pla, quan la situació de sequera pluviomètrica extrema es perllongui i s’arribi a estats de </a:t>
            </a:r>
            <a:r>
              <a:rPr lang="ca-ES" sz="2000" b="1" dirty="0">
                <a:solidFill>
                  <a:srgbClr val="0077B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sequera hidrològica d’Emergència </a:t>
            </a:r>
            <a:r>
              <a:rPr lang="ca-E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les unitats d’explotació vinculades a </a:t>
            </a:r>
            <a:r>
              <a:rPr lang="ca-ES" sz="2000" b="1" dirty="0">
                <a:solidFill>
                  <a:srgbClr val="0077B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determinats rius o trams de riu</a:t>
            </a:r>
            <a:r>
              <a:rPr lang="ca-E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el </a:t>
            </a:r>
            <a:r>
              <a:rPr lang="ca-E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</a:t>
            </a:r>
            <a:r>
              <a:rPr lang="ca-E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pot adoptar </a:t>
            </a:r>
            <a:r>
              <a:rPr lang="ca-ES" sz="20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mesures extraordinàries més restrictives</a:t>
            </a:r>
            <a:r>
              <a:rPr lang="ca-E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l’empara del previst a la vigent legislació en matèria d’aigües. </a:t>
            </a: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56CE5C4C-FEED-43FA-A1A7-587F310DA331}"/>
              </a:ext>
            </a:extLst>
          </p:cNvPr>
          <p:cNvSpPr txBox="1"/>
          <p:nvPr/>
        </p:nvSpPr>
        <p:spPr>
          <a:xfrm>
            <a:off x="449417" y="3860021"/>
            <a:ext cx="115999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a-E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59.7 </a:t>
            </a:r>
            <a:r>
              <a:rPr lang="ca-E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Llei d’aigües (</a:t>
            </a:r>
            <a:r>
              <a:rPr lang="ca-ES" sz="2000" b="1" dirty="0">
                <a:solidFill>
                  <a:srgbClr val="0077B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RDL1/2001</a:t>
            </a:r>
            <a:r>
              <a:rPr lang="ca-ES" sz="2000" b="1" dirty="0">
                <a:solidFill>
                  <a:srgbClr val="0077B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r>
              <a:rPr lang="ca-E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ca-E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Els </a:t>
            </a:r>
            <a:r>
              <a:rPr lang="ca-ES" sz="2000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cabals ecològics o demandes ambientals</a:t>
            </a:r>
            <a:r>
              <a:rPr lang="ca-E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tenen el caràcter d'ús als efectes del que preveu aquest article i següents, i s'han de considerar com una restricció que s'imposa amb caràcter general als sistemes d'explotació. En tot cas, també s'aplicarà als cabals mediambientals la </a:t>
            </a:r>
            <a:r>
              <a:rPr lang="ca-ES" sz="2000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regla sobre supremacia de l'ús per a l’abastament de la població</a:t>
            </a:r>
            <a:r>
              <a:rPr lang="ca-E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ca-ES" sz="2000" kern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752078D1-C67D-43A5-B04C-A6791913A779}"/>
              </a:ext>
            </a:extLst>
          </p:cNvPr>
          <p:cNvSpPr txBox="1"/>
          <p:nvPr/>
        </p:nvSpPr>
        <p:spPr>
          <a:xfrm>
            <a:off x="1042987" y="5396068"/>
            <a:ext cx="10106025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2400" b="1" dirty="0"/>
              <a:t>No son cabals ecològics o ambientals més baixos, són </a:t>
            </a:r>
            <a:r>
              <a:rPr lang="ca-ES" sz="2400" b="1" u="sng" dirty="0"/>
              <a:t>cabals d’emergència</a:t>
            </a:r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D81CB0BB-33FD-4D2A-BA42-F5AD987C7216}"/>
              </a:ext>
            </a:extLst>
          </p:cNvPr>
          <p:cNvSpPr txBox="1"/>
          <p:nvPr/>
        </p:nvSpPr>
        <p:spPr>
          <a:xfrm>
            <a:off x="1042987" y="5965566"/>
            <a:ext cx="10853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a-E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Permetre la mínima supervivència (no el bon estat), i la recuperació del bon estat (reversibilitat del sistema)</a:t>
            </a:r>
            <a:endParaRPr lang="ca-ES" sz="2000" kern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982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Metodologia</a:t>
            </a:r>
          </a:p>
        </p:txBody>
      </p:sp>
      <p:sp>
        <p:nvSpPr>
          <p:cNvPr id="8" name="QuadreDeText 7"/>
          <p:cNvSpPr txBox="1"/>
          <p:nvPr/>
        </p:nvSpPr>
        <p:spPr>
          <a:xfrm>
            <a:off x="455131" y="1181958"/>
            <a:ext cx="1128173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ca-ES" sz="2000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Àmbit: </a:t>
            </a:r>
            <a:r>
              <a:rPr lang="ca-E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Només es redueixen els cabals mínims </a:t>
            </a:r>
            <a:r>
              <a:rPr lang="ca-ES" sz="20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trams de riu en els que hi ha captacions d’aigua significatives per </a:t>
            </a:r>
            <a:r>
              <a:rPr lang="ca-ES" sz="20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l’abastament de la població</a:t>
            </a:r>
            <a:r>
              <a:rPr lang="ca-E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a-E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ca-ES" sz="2000" b="1" kern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ca-ES" sz="2000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Referència: </a:t>
            </a:r>
            <a:r>
              <a:rPr lang="ca-ES" sz="2000" u="sng" dirty="0">
                <a:latin typeface="Arial" panose="020B0604020202020204" pitchFamily="34" charset="0"/>
                <a:cs typeface="Times New Roman" panose="02020603050405020304" pitchFamily="18" charset="0"/>
              </a:rPr>
              <a:t>cabals de continuïtat</a:t>
            </a:r>
            <a:r>
              <a:rPr lang="ca-E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definits al </a:t>
            </a:r>
            <a:r>
              <a:rPr lang="ca-ES" sz="2000" u="sng" dirty="0">
                <a:latin typeface="Arial" panose="020B0604020202020204" pitchFamily="34" charset="0"/>
                <a:cs typeface="Times New Roman" panose="02020603050405020304" pitchFamily="18" charset="0"/>
              </a:rPr>
              <a:t>Decret de sequera de l’any 2007</a:t>
            </a:r>
            <a:r>
              <a:rPr lang="ca-E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aprovat mitjançant Decret 84/2007, de 3 d'abril, d'adopció de mesures excepcionals i d'emergència en relació amb la utilització dels recursos hídrics, publicat al DOGC núm. 4860.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ca-ES" sz="2000" kern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ca-ES" sz="2000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Criteris per a l’establiment:</a:t>
            </a:r>
            <a:r>
              <a:rPr lang="ca-E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cabals mínims de refugi qu</a:t>
            </a:r>
            <a:r>
              <a:rPr lang="ca-E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ca-ES" sz="20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permetin reversibilitat</a:t>
            </a:r>
            <a:r>
              <a:rPr lang="ca-E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bon estat (excepcionalitat “deteriorament temporal”. Art. 4.6 DMA):</a:t>
            </a:r>
            <a:endParaRPr lang="ca-ES" sz="2000" b="1" kern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a-E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Evolució de l’estat de les masses d’aigua des de 2007 a l’actualitat (recuperació de l’ecosistema i de l’estat del medi).</a:t>
            </a:r>
            <a:endParaRPr lang="ca-E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a-E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Anàlisi de cabals circulants respecte a l’històric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a-E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a-E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nfluència sobre l’estat (model d’hàbitat: corbes HPU)</a:t>
            </a:r>
          </a:p>
        </p:txBody>
      </p:sp>
    </p:spTree>
    <p:extLst>
      <p:ext uri="{BB962C8B-B14F-4D97-AF65-F5344CB8AC3E}">
        <p14:creationId xmlns:p14="http://schemas.microsoft.com/office/powerpoint/2010/main" val="3252461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Proposta de cabals mínims de continuïtat</a:t>
            </a:r>
          </a:p>
        </p:txBody>
      </p:sp>
      <p:graphicFrame>
        <p:nvGraphicFramePr>
          <p:cNvPr id="6" name="Taula 5">
            <a:extLst>
              <a:ext uri="{FF2B5EF4-FFF2-40B4-BE49-F238E27FC236}">
                <a16:creationId xmlns:a16="http://schemas.microsoft.com/office/drawing/2014/main" id="{F16C65B5-3297-4A68-90D3-3A4BF09860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625250"/>
              </p:ext>
            </p:extLst>
          </p:nvPr>
        </p:nvGraphicFramePr>
        <p:xfrm>
          <a:off x="154308" y="2085326"/>
          <a:ext cx="11883383" cy="19191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47182398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414098972"/>
                    </a:ext>
                  </a:extLst>
                </a:gridCol>
                <a:gridCol w="1141183">
                  <a:extLst>
                    <a:ext uri="{9D8B030D-6E8A-4147-A177-3AD203B41FA5}">
                      <a16:colId xmlns:a16="http://schemas.microsoft.com/office/drawing/2014/main" val="1534847823"/>
                    </a:ext>
                  </a:extLst>
                </a:gridCol>
                <a:gridCol w="1445794">
                  <a:extLst>
                    <a:ext uri="{9D8B030D-6E8A-4147-A177-3AD203B41FA5}">
                      <a16:colId xmlns:a16="http://schemas.microsoft.com/office/drawing/2014/main" val="2991337442"/>
                    </a:ext>
                  </a:extLst>
                </a:gridCol>
                <a:gridCol w="2148743">
                  <a:extLst>
                    <a:ext uri="{9D8B030D-6E8A-4147-A177-3AD203B41FA5}">
                      <a16:colId xmlns:a16="http://schemas.microsoft.com/office/drawing/2014/main" val="1322966654"/>
                    </a:ext>
                  </a:extLst>
                </a:gridCol>
                <a:gridCol w="2148743">
                  <a:extLst>
                    <a:ext uri="{9D8B030D-6E8A-4147-A177-3AD203B41FA5}">
                      <a16:colId xmlns:a16="http://schemas.microsoft.com/office/drawing/2014/main" val="464997841"/>
                    </a:ext>
                  </a:extLst>
                </a:gridCol>
                <a:gridCol w="1470528">
                  <a:extLst>
                    <a:ext uri="{9D8B030D-6E8A-4147-A177-3AD203B41FA5}">
                      <a16:colId xmlns:a16="http://schemas.microsoft.com/office/drawing/2014/main" val="3816880119"/>
                    </a:ext>
                  </a:extLst>
                </a:gridCol>
              </a:tblGrid>
              <a:tr h="647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400" dirty="0">
                          <a:effectLst/>
                        </a:rPr>
                        <a:t>Àmbit</a:t>
                      </a:r>
                      <a:endParaRPr lang="ca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1" marR="49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600" dirty="0">
                          <a:effectLst/>
                          <a:latin typeface="+mj-lt"/>
                        </a:rPr>
                        <a:t>Unitats</a:t>
                      </a:r>
                      <a:endParaRPr lang="ca-E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1" marR="49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Cabal continuïtat Decret 2007</a:t>
                      </a:r>
                      <a:endParaRPr lang="ca-ES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1" marR="4906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600" dirty="0">
                          <a:effectLst/>
                          <a:latin typeface="+mj-lt"/>
                        </a:rPr>
                        <a:t>Cabal ambiental </a:t>
                      </a:r>
                      <a:r>
                        <a:rPr lang="ca-ES" sz="1600" u="sng" dirty="0">
                          <a:effectLst/>
                          <a:latin typeface="+mj-lt"/>
                        </a:rPr>
                        <a:t>normalitat</a:t>
                      </a:r>
                      <a:r>
                        <a:rPr lang="ca-ES" sz="1600" dirty="0">
                          <a:effectLst/>
                          <a:latin typeface="+mj-lt"/>
                        </a:rPr>
                        <a:t> </a:t>
                      </a:r>
                      <a:endParaRPr lang="ca-E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1" marR="49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Cabal ambiental sequera hidrològica </a:t>
                      </a:r>
                      <a:r>
                        <a:rPr lang="ca-ES" sz="1600" u="sng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alerta</a:t>
                      </a:r>
                      <a:endParaRPr lang="ca-ES" sz="1600" u="sng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1" marR="49061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Cabal ambiental sequera hidrològica </a:t>
                      </a:r>
                      <a:r>
                        <a:rPr lang="ca-ES" sz="1600" u="sng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excepcionalitat</a:t>
                      </a:r>
                      <a:endParaRPr lang="ca-ES" sz="1600" u="sng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1" marR="4906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600" dirty="0">
                          <a:effectLst/>
                          <a:latin typeface="+mj-lt"/>
                        </a:rPr>
                        <a:t>Proposta cabals continuïtat </a:t>
                      </a:r>
                      <a:r>
                        <a:rPr lang="ca-ES" sz="1600" u="sng" dirty="0">
                          <a:effectLst/>
                          <a:latin typeface="+mj-lt"/>
                        </a:rPr>
                        <a:t>emergència</a:t>
                      </a:r>
                      <a:endParaRPr lang="ca-ES" sz="1600" u="sng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1" marR="49061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61008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600" b="1" dirty="0">
                          <a:solidFill>
                            <a:schemeClr val="tx1"/>
                          </a:solidFill>
                          <a:effectLst/>
                        </a:rPr>
                        <a:t>Ter</a:t>
                      </a:r>
                      <a:r>
                        <a:rPr lang="ca-ES" sz="1600" b="0" dirty="0">
                          <a:solidFill>
                            <a:schemeClr val="tx1"/>
                          </a:solidFill>
                          <a:effectLst/>
                        </a:rPr>
                        <a:t> des del Pasteral fins al mar</a:t>
                      </a:r>
                      <a:endParaRPr lang="ca-E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1" marR="4906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600" dirty="0">
                          <a:effectLst/>
                          <a:latin typeface="+mj-lt"/>
                        </a:rPr>
                        <a:t>l/s</a:t>
                      </a:r>
                      <a:endParaRPr lang="ca-E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1" marR="49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600" dirty="0">
                          <a:effectLst/>
                          <a:latin typeface="+mj-lt"/>
                        </a:rPr>
                        <a:t>390</a:t>
                      </a:r>
                      <a:endParaRPr lang="ca-E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1" marR="49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600" dirty="0">
                          <a:effectLst/>
                          <a:latin typeface="+mj-lt"/>
                        </a:rPr>
                        <a:t>2220</a:t>
                      </a:r>
                      <a:endParaRPr lang="ca-E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1" marR="49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600" dirty="0">
                          <a:effectLst/>
                          <a:latin typeface="+mj-lt"/>
                        </a:rPr>
                        <a:t>2220</a:t>
                      </a:r>
                      <a:endParaRPr lang="ca-E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1" marR="49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600" dirty="0">
                          <a:effectLst/>
                          <a:latin typeface="+mj-lt"/>
                        </a:rPr>
                        <a:t>2000</a:t>
                      </a:r>
                      <a:endParaRPr lang="ca-E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1" marR="49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600" dirty="0">
                          <a:effectLst/>
                          <a:latin typeface="+mj-lt"/>
                        </a:rPr>
                        <a:t>600</a:t>
                      </a:r>
                      <a:endParaRPr lang="ca-E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1" marR="49061" marT="0" marB="0" anchor="ctr"/>
                </a:tc>
                <a:extLst>
                  <a:ext uri="{0D108BD9-81ED-4DB2-BD59-A6C34878D82A}">
                    <a16:rowId xmlns:a16="http://schemas.microsoft.com/office/drawing/2014/main" val="3858060506"/>
                  </a:ext>
                </a:extLst>
              </a:tr>
              <a:tr h="275834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600">
                          <a:effectLst/>
                          <a:latin typeface="+mj-lt"/>
                        </a:rPr>
                        <a:t>Hm</a:t>
                      </a:r>
                      <a:r>
                        <a:rPr lang="ca-ES" sz="1600" baseline="30000">
                          <a:effectLst/>
                          <a:latin typeface="+mj-lt"/>
                        </a:rPr>
                        <a:t>3</a:t>
                      </a:r>
                      <a:r>
                        <a:rPr lang="ca-ES" sz="1600">
                          <a:effectLst/>
                          <a:latin typeface="+mj-lt"/>
                        </a:rPr>
                        <a:t>/mes</a:t>
                      </a:r>
                      <a:endParaRPr lang="ca-E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1" marR="4906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600" dirty="0">
                          <a:effectLst/>
                          <a:latin typeface="+mj-lt"/>
                        </a:rPr>
                        <a:t>1,011</a:t>
                      </a:r>
                      <a:endParaRPr lang="ca-E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1" marR="4906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600" dirty="0">
                          <a:effectLst/>
                          <a:latin typeface="+mj-lt"/>
                        </a:rPr>
                        <a:t>5,754</a:t>
                      </a:r>
                      <a:endParaRPr lang="ca-E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1" marR="4906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600">
                          <a:effectLst/>
                          <a:latin typeface="+mj-lt"/>
                        </a:rPr>
                        <a:t>5,754</a:t>
                      </a:r>
                      <a:endParaRPr lang="ca-E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1" marR="4906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600" dirty="0">
                          <a:effectLst/>
                          <a:latin typeface="+mj-lt"/>
                        </a:rPr>
                        <a:t>5,184</a:t>
                      </a:r>
                      <a:endParaRPr lang="ca-E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1" marR="4906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600" dirty="0">
                          <a:effectLst/>
                          <a:latin typeface="+mj-lt"/>
                        </a:rPr>
                        <a:t>1,555</a:t>
                      </a:r>
                      <a:endParaRPr lang="ca-E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1" marR="4906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662487"/>
                  </a:ext>
                </a:extLst>
              </a:tr>
              <a:tr h="27583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600" b="1" dirty="0">
                          <a:solidFill>
                            <a:schemeClr val="tx1"/>
                          </a:solidFill>
                          <a:effectLst/>
                        </a:rPr>
                        <a:t>Llobregat</a:t>
                      </a:r>
                      <a:r>
                        <a:rPr lang="ca-ES" sz="1600" b="0" dirty="0">
                          <a:solidFill>
                            <a:schemeClr val="tx1"/>
                          </a:solidFill>
                          <a:effectLst/>
                        </a:rPr>
                        <a:t> des de Sant Joan Despí fins al mar</a:t>
                      </a:r>
                      <a:endParaRPr lang="ca-E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1" marR="4906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600" dirty="0">
                          <a:effectLst/>
                          <a:latin typeface="+mj-lt"/>
                        </a:rPr>
                        <a:t>l/s</a:t>
                      </a:r>
                      <a:endParaRPr lang="ca-E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1" marR="4906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600" dirty="0">
                          <a:effectLst/>
                          <a:latin typeface="+mj-lt"/>
                        </a:rPr>
                        <a:t>500</a:t>
                      </a:r>
                      <a:endParaRPr lang="ca-E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1" marR="4906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600" dirty="0">
                          <a:effectLst/>
                          <a:latin typeface="+mj-lt"/>
                        </a:rPr>
                        <a:t>2112</a:t>
                      </a:r>
                      <a:endParaRPr lang="ca-E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1" marR="4906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600" dirty="0">
                          <a:effectLst/>
                          <a:latin typeface="+mj-lt"/>
                        </a:rPr>
                        <a:t>500</a:t>
                      </a:r>
                      <a:endParaRPr lang="ca-E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1" marR="4906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600" dirty="0">
                          <a:effectLst/>
                          <a:latin typeface="+mj-lt"/>
                        </a:rPr>
                        <a:t>500</a:t>
                      </a:r>
                      <a:endParaRPr lang="ca-E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1" marR="4906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600" dirty="0">
                          <a:effectLst/>
                          <a:latin typeface="+mj-lt"/>
                        </a:rPr>
                        <a:t>250</a:t>
                      </a:r>
                      <a:endParaRPr lang="ca-E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1" marR="4906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08785434"/>
                  </a:ext>
                </a:extLst>
              </a:tr>
              <a:tr h="275834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600" dirty="0">
                          <a:effectLst/>
                          <a:latin typeface="+mj-lt"/>
                        </a:rPr>
                        <a:t>Hm</a:t>
                      </a:r>
                      <a:r>
                        <a:rPr lang="ca-ES" sz="1600" baseline="30000" dirty="0">
                          <a:effectLst/>
                          <a:latin typeface="+mj-lt"/>
                        </a:rPr>
                        <a:t>3</a:t>
                      </a:r>
                      <a:r>
                        <a:rPr lang="ca-ES" sz="1600" dirty="0">
                          <a:effectLst/>
                          <a:latin typeface="+mj-lt"/>
                        </a:rPr>
                        <a:t>/mes</a:t>
                      </a:r>
                      <a:endParaRPr lang="ca-E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1" marR="4906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600" dirty="0">
                          <a:effectLst/>
                          <a:latin typeface="+mj-lt"/>
                        </a:rPr>
                        <a:t>1,296</a:t>
                      </a:r>
                      <a:endParaRPr lang="ca-E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1" marR="4906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600">
                          <a:effectLst/>
                          <a:latin typeface="+mj-lt"/>
                        </a:rPr>
                        <a:t>5,474</a:t>
                      </a:r>
                      <a:endParaRPr lang="ca-E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1" marR="4906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600" dirty="0">
                          <a:effectLst/>
                          <a:latin typeface="+mj-lt"/>
                        </a:rPr>
                        <a:t>2,377</a:t>
                      </a:r>
                      <a:endParaRPr lang="ca-E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1" marR="4906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600" dirty="0">
                          <a:effectLst/>
                          <a:latin typeface="+mj-lt"/>
                        </a:rPr>
                        <a:t>1,296</a:t>
                      </a:r>
                      <a:endParaRPr lang="ca-E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1" marR="4906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600" dirty="0">
                          <a:effectLst/>
                          <a:latin typeface="+mj-lt"/>
                        </a:rPr>
                        <a:t>0,648</a:t>
                      </a:r>
                      <a:endParaRPr lang="ca-E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1" marR="4906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25806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EA85D27-1191-4AFD-8B20-11C78C628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86" y="1187570"/>
            <a:ext cx="89829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r>
              <a:rPr lang="ca-ES" sz="2000" dirty="0"/>
              <a:t>Proposta cabals continuïtat d’emergència:</a:t>
            </a:r>
          </a:p>
        </p:txBody>
      </p:sp>
    </p:spTree>
    <p:extLst>
      <p:ext uri="{BB962C8B-B14F-4D97-AF65-F5344CB8AC3E}">
        <p14:creationId xmlns:p14="http://schemas.microsoft.com/office/powerpoint/2010/main" val="402493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45747" y="343477"/>
            <a:ext cx="9710693" cy="506412"/>
          </a:xfrm>
        </p:spPr>
        <p:txBody>
          <a:bodyPr/>
          <a:lstStyle/>
          <a:p>
            <a:r>
              <a:rPr lang="ca-ES" dirty="0"/>
              <a:t>Proposta </a:t>
            </a:r>
            <a:r>
              <a:rPr lang="ca-ES" dirty="0" err="1"/>
              <a:t>d’hidropuntes</a:t>
            </a:r>
            <a:endParaRPr lang="ca-ES" dirty="0"/>
          </a:p>
        </p:txBody>
      </p:sp>
      <p:graphicFrame>
        <p:nvGraphicFramePr>
          <p:cNvPr id="3" name="Taula 2">
            <a:extLst>
              <a:ext uri="{FF2B5EF4-FFF2-40B4-BE49-F238E27FC236}">
                <a16:creationId xmlns:a16="http://schemas.microsoft.com/office/drawing/2014/main" id="{425CECFA-3A51-4C5D-8D98-2E3E3536E7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148141"/>
              </p:ext>
            </p:extLst>
          </p:nvPr>
        </p:nvGraphicFramePr>
        <p:xfrm>
          <a:off x="322350" y="1112050"/>
          <a:ext cx="11582900" cy="23479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6677">
                  <a:extLst>
                    <a:ext uri="{9D8B030D-6E8A-4147-A177-3AD203B41FA5}">
                      <a16:colId xmlns:a16="http://schemas.microsoft.com/office/drawing/2014/main" val="2345590980"/>
                    </a:ext>
                  </a:extLst>
                </a:gridCol>
                <a:gridCol w="1650224">
                  <a:extLst>
                    <a:ext uri="{9D8B030D-6E8A-4147-A177-3AD203B41FA5}">
                      <a16:colId xmlns:a16="http://schemas.microsoft.com/office/drawing/2014/main" val="2265920121"/>
                    </a:ext>
                  </a:extLst>
                </a:gridCol>
                <a:gridCol w="1755062">
                  <a:extLst>
                    <a:ext uri="{9D8B030D-6E8A-4147-A177-3AD203B41FA5}">
                      <a16:colId xmlns:a16="http://schemas.microsoft.com/office/drawing/2014/main" val="1228179252"/>
                    </a:ext>
                  </a:extLst>
                </a:gridCol>
                <a:gridCol w="1614474">
                  <a:extLst>
                    <a:ext uri="{9D8B030D-6E8A-4147-A177-3AD203B41FA5}">
                      <a16:colId xmlns:a16="http://schemas.microsoft.com/office/drawing/2014/main" val="1231459767"/>
                    </a:ext>
                  </a:extLst>
                </a:gridCol>
                <a:gridCol w="2054854">
                  <a:extLst>
                    <a:ext uri="{9D8B030D-6E8A-4147-A177-3AD203B41FA5}">
                      <a16:colId xmlns:a16="http://schemas.microsoft.com/office/drawing/2014/main" val="2846809373"/>
                    </a:ext>
                  </a:extLst>
                </a:gridCol>
                <a:gridCol w="2121609">
                  <a:extLst>
                    <a:ext uri="{9D8B030D-6E8A-4147-A177-3AD203B41FA5}">
                      <a16:colId xmlns:a16="http://schemas.microsoft.com/office/drawing/2014/main" val="3705625894"/>
                    </a:ext>
                  </a:extLst>
                </a:gridCol>
              </a:tblGrid>
              <a:tr h="11411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600" dirty="0">
                          <a:effectLst/>
                        </a:rPr>
                        <a:t>Àmbit</a:t>
                      </a:r>
                      <a:endParaRPr lang="ca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8" marR="408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600" dirty="0">
                          <a:solidFill>
                            <a:schemeClr val="tx1"/>
                          </a:solidFill>
                          <a:effectLst/>
                        </a:rPr>
                        <a:t>Cabal màxim </a:t>
                      </a:r>
                      <a:r>
                        <a:rPr lang="ca-ES" sz="1600" dirty="0" err="1">
                          <a:solidFill>
                            <a:schemeClr val="tx1"/>
                          </a:solidFill>
                          <a:effectLst/>
                        </a:rPr>
                        <a:t>hidropunta</a:t>
                      </a:r>
                      <a:r>
                        <a:rPr lang="ca-ES" sz="1600" dirty="0">
                          <a:solidFill>
                            <a:schemeClr val="tx1"/>
                          </a:solidFill>
                          <a:effectLst/>
                        </a:rPr>
                        <a:t> (m3/s)</a:t>
                      </a:r>
                      <a:endParaRPr lang="ca-E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8" marR="40858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600" dirty="0">
                          <a:solidFill>
                            <a:schemeClr val="tx1"/>
                          </a:solidFill>
                          <a:effectLst/>
                        </a:rPr>
                        <a:t>Periodicitat </a:t>
                      </a:r>
                      <a:endParaRPr lang="ca-E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8" marR="40858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600" dirty="0">
                          <a:solidFill>
                            <a:schemeClr val="tx1"/>
                          </a:solidFill>
                          <a:effectLst/>
                        </a:rPr>
                        <a:t> Volum mensual  </a:t>
                      </a:r>
                      <a:r>
                        <a:rPr lang="ca-ES" sz="1600" dirty="0" err="1">
                          <a:solidFill>
                            <a:schemeClr val="tx1"/>
                          </a:solidFill>
                          <a:effectLst/>
                        </a:rPr>
                        <a:t>hidropunta</a:t>
                      </a:r>
                      <a:r>
                        <a:rPr lang="ca-ES" sz="1600" dirty="0">
                          <a:solidFill>
                            <a:schemeClr val="tx1"/>
                          </a:solidFill>
                          <a:effectLst/>
                        </a:rPr>
                        <a:t> (Hm3/mes)</a:t>
                      </a:r>
                      <a:endParaRPr lang="ca-E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8" marR="40858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600" dirty="0">
                          <a:effectLst/>
                        </a:rPr>
                        <a:t>Volum mensual  </a:t>
                      </a:r>
                      <a:r>
                        <a:rPr lang="ca-ES" sz="1600" dirty="0" err="1">
                          <a:effectLst/>
                        </a:rPr>
                        <a:t>hidropunta</a:t>
                      </a:r>
                      <a:r>
                        <a:rPr lang="ca-ES" sz="1600" dirty="0">
                          <a:effectLst/>
                        </a:rPr>
                        <a:t> + Cabals continuïtat emergència (Hm3/mes)</a:t>
                      </a:r>
                      <a:endParaRPr lang="ca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8" marR="4085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600" dirty="0">
                          <a:solidFill>
                            <a:schemeClr val="tx1"/>
                          </a:solidFill>
                          <a:effectLst/>
                        </a:rPr>
                        <a:t>Volum mensual  cabals continuïtat excepcionalitat  (Hm3/mes)</a:t>
                      </a:r>
                      <a:endParaRPr lang="ca-E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8" marR="40858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075767"/>
                  </a:ext>
                </a:extLst>
              </a:tr>
              <a:tr h="603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600" b="1" dirty="0">
                          <a:solidFill>
                            <a:schemeClr val="tx1"/>
                          </a:solidFill>
                          <a:effectLst/>
                        </a:rPr>
                        <a:t>Ter</a:t>
                      </a:r>
                      <a:r>
                        <a:rPr lang="ca-ES" sz="1600" b="0" dirty="0">
                          <a:solidFill>
                            <a:schemeClr val="tx1"/>
                          </a:solidFill>
                          <a:effectLst/>
                        </a:rPr>
                        <a:t> sota el Pasteral</a:t>
                      </a:r>
                      <a:endParaRPr lang="ca-E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8" marR="40858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600" dirty="0">
                          <a:effectLst/>
                        </a:rPr>
                        <a:t>3,000</a:t>
                      </a:r>
                      <a:endParaRPr lang="ca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8" marR="40858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effectLst/>
                        </a:rPr>
                        <a:t>6 hores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effectLst/>
                        </a:rPr>
                        <a:t>2 cops/setmana</a:t>
                      </a:r>
                      <a:endParaRPr lang="ca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8" marR="40858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600" dirty="0">
                          <a:effectLst/>
                        </a:rPr>
                        <a:t>0,518</a:t>
                      </a:r>
                      <a:endParaRPr lang="ca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8" marR="40858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600" b="1" dirty="0">
                          <a:effectLst/>
                        </a:rPr>
                        <a:t>2,074</a:t>
                      </a:r>
                      <a:endParaRPr lang="ca-E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8" marR="40858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600" b="1" dirty="0">
                          <a:effectLst/>
                        </a:rPr>
                        <a:t>5,184</a:t>
                      </a:r>
                      <a:endParaRPr lang="ca-E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8" marR="40858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2875976"/>
                  </a:ext>
                </a:extLst>
              </a:tr>
              <a:tr h="603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600" b="1" dirty="0">
                          <a:solidFill>
                            <a:schemeClr val="tx1"/>
                          </a:solidFill>
                          <a:effectLst/>
                        </a:rPr>
                        <a:t>Llobregat</a:t>
                      </a:r>
                      <a:r>
                        <a:rPr lang="ca-ES" sz="1600" b="0" dirty="0">
                          <a:solidFill>
                            <a:schemeClr val="tx1"/>
                          </a:solidFill>
                          <a:effectLst/>
                        </a:rPr>
                        <a:t> sota Sant Joan Despí</a:t>
                      </a:r>
                      <a:endParaRPr lang="ca-E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8" marR="4085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600" dirty="0">
                          <a:effectLst/>
                        </a:rPr>
                        <a:t>0,500</a:t>
                      </a:r>
                      <a:endParaRPr lang="ca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8" marR="4085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effectLst/>
                        </a:rPr>
                        <a:t>6 hores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effectLst/>
                        </a:rPr>
                        <a:t>2 cops/setmana</a:t>
                      </a:r>
                      <a:endParaRPr lang="ca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8" marR="4085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600" dirty="0">
                          <a:effectLst/>
                        </a:rPr>
                        <a:t>0,058</a:t>
                      </a:r>
                      <a:endParaRPr lang="ca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8" marR="4085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600" b="1" dirty="0">
                          <a:effectLst/>
                        </a:rPr>
                        <a:t>0,706</a:t>
                      </a:r>
                      <a:endParaRPr lang="ca-E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8" marR="4085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600" b="1" dirty="0">
                          <a:effectLst/>
                        </a:rPr>
                        <a:t>1,296</a:t>
                      </a:r>
                      <a:endParaRPr lang="ca-E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8" marR="4085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342445"/>
                  </a:ext>
                </a:extLst>
              </a:tr>
            </a:tbl>
          </a:graphicData>
        </a:graphic>
      </p:graphicFrame>
      <p:sp>
        <p:nvSpPr>
          <p:cNvPr id="5" name="QuadreDeText 4">
            <a:extLst>
              <a:ext uri="{FF2B5EF4-FFF2-40B4-BE49-F238E27FC236}">
                <a16:creationId xmlns:a16="http://schemas.microsoft.com/office/drawing/2014/main" id="{19542288-BCD3-4055-BE77-756457FAB44C}"/>
              </a:ext>
            </a:extLst>
          </p:cNvPr>
          <p:cNvSpPr txBox="1"/>
          <p:nvPr/>
        </p:nvSpPr>
        <p:spPr>
          <a:xfrm>
            <a:off x="426317" y="4422847"/>
            <a:ext cx="11582901" cy="1860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a-ES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Aquestes </a:t>
            </a:r>
            <a:r>
              <a:rPr lang="ca-ES" sz="1800" dirty="0" err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hidropuntes</a:t>
            </a:r>
            <a:r>
              <a:rPr lang="ca-ES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no podran ser utilitzades pels usuaris de concessions de captació o derivació d’aigües, estan destinades exclusivament a usos ambientals. </a:t>
            </a:r>
            <a:endParaRPr lang="ca-E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a-ES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Seguiment intensiu dels trams afectats (correcció de cabals)</a:t>
            </a:r>
          </a:p>
          <a:p>
            <a:pPr marL="285750" indent="-2857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a-ES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mesura permetrà allunyar el buidat de les reserves en 136 dies al sistema Ter-Llobregat i 240 dies al sistema Muga. </a:t>
            </a:r>
            <a:endParaRPr lang="ca-E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933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45747" y="343477"/>
            <a:ext cx="9463271" cy="506412"/>
          </a:xfrm>
        </p:spPr>
        <p:txBody>
          <a:bodyPr/>
          <a:lstStyle/>
          <a:p>
            <a:r>
              <a:rPr lang="es-ES" sz="2200" dirty="0" err="1"/>
              <a:t>Xarxa</a:t>
            </a:r>
            <a:r>
              <a:rPr lang="es-ES" sz="2200" dirty="0"/>
              <a:t> de </a:t>
            </a:r>
            <a:r>
              <a:rPr lang="es-ES" sz="2200" dirty="0" err="1"/>
              <a:t>seguiment</a:t>
            </a:r>
            <a:r>
              <a:rPr lang="es-ES" sz="2200" dirty="0"/>
              <a:t> de la </a:t>
            </a:r>
            <a:r>
              <a:rPr lang="es-ES" sz="2200" dirty="0" err="1"/>
              <a:t>sequera</a:t>
            </a:r>
            <a:r>
              <a:rPr lang="es-ES" sz="2200" dirty="0"/>
              <a:t> (control </a:t>
            </a:r>
            <a:r>
              <a:rPr lang="es-ES" sz="2200" dirty="0" err="1"/>
              <a:t>d’investigació</a:t>
            </a:r>
            <a:r>
              <a:rPr lang="es-ES" sz="2200" dirty="0"/>
              <a:t>)</a:t>
            </a:r>
            <a:endParaRPr lang="ca-ES" sz="2200" dirty="0"/>
          </a:p>
        </p:txBody>
      </p:sp>
      <p:graphicFrame>
        <p:nvGraphicFramePr>
          <p:cNvPr id="11" name="Taula 10">
            <a:extLst>
              <a:ext uri="{FF2B5EF4-FFF2-40B4-BE49-F238E27FC236}">
                <a16:creationId xmlns:a16="http://schemas.microsoft.com/office/drawing/2014/main" id="{566C4920-99E5-420B-89D1-E8353CEEED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118054"/>
              </p:ext>
            </p:extLst>
          </p:nvPr>
        </p:nvGraphicFramePr>
        <p:xfrm>
          <a:off x="345747" y="2951877"/>
          <a:ext cx="6655417" cy="3562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8700">
                  <a:extLst>
                    <a:ext uri="{9D8B030D-6E8A-4147-A177-3AD203B41FA5}">
                      <a16:colId xmlns:a16="http://schemas.microsoft.com/office/drawing/2014/main" val="2272189878"/>
                    </a:ext>
                  </a:extLst>
                </a:gridCol>
                <a:gridCol w="5106717">
                  <a:extLst>
                    <a:ext uri="{9D8B030D-6E8A-4147-A177-3AD203B41FA5}">
                      <a16:colId xmlns:a16="http://schemas.microsoft.com/office/drawing/2014/main" val="3019710447"/>
                    </a:ext>
                  </a:extLst>
                </a:gridCol>
              </a:tblGrid>
              <a:tr h="508950">
                <a:tc>
                  <a:txBody>
                    <a:bodyPr/>
                    <a:lstStyle/>
                    <a:p>
                      <a:pPr algn="just"/>
                      <a:r>
                        <a:rPr lang="ca-ES" sz="1800" dirty="0">
                          <a:effectLst/>
                        </a:rPr>
                        <a:t>Codi estació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800" dirty="0">
                          <a:effectLst/>
                        </a:rPr>
                        <a:t>Nom estació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7738788"/>
                  </a:ext>
                </a:extLst>
              </a:tr>
              <a:tr h="381712">
                <a:tc>
                  <a:txBody>
                    <a:bodyPr/>
                    <a:lstStyle/>
                    <a:p>
                      <a:pPr algn="just"/>
                      <a:r>
                        <a:rPr lang="ca-ES" sz="1800">
                          <a:effectLst/>
                        </a:rPr>
                        <a:t>200008000</a:t>
                      </a:r>
                      <a:endParaRPr lang="ca-E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800" dirty="0">
                          <a:effectLst/>
                        </a:rPr>
                        <a:t>Riera de Vallfogona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5137931"/>
                  </a:ext>
                </a:extLst>
              </a:tr>
              <a:tr h="381712">
                <a:tc>
                  <a:txBody>
                    <a:bodyPr/>
                    <a:lstStyle/>
                    <a:p>
                      <a:pPr algn="just"/>
                      <a:r>
                        <a:rPr lang="ca-ES" sz="1800">
                          <a:effectLst/>
                        </a:rPr>
                        <a:t>200015000</a:t>
                      </a:r>
                      <a:endParaRPr lang="ca-E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800" dirty="0">
                          <a:effectLst/>
                        </a:rPr>
                        <a:t>El Ter entre el Ges i el </a:t>
                      </a:r>
                      <a:r>
                        <a:rPr lang="ca-ES" sz="1800" dirty="0" err="1">
                          <a:effectLst/>
                        </a:rPr>
                        <a:t>Gurri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7715367"/>
                  </a:ext>
                </a:extLst>
              </a:tr>
              <a:tr h="381712">
                <a:tc>
                  <a:txBody>
                    <a:bodyPr/>
                    <a:lstStyle/>
                    <a:p>
                      <a:pPr algn="just"/>
                      <a:r>
                        <a:rPr lang="ca-ES" sz="1800">
                          <a:effectLst/>
                        </a:rPr>
                        <a:t>200028000</a:t>
                      </a:r>
                      <a:endParaRPr lang="ca-E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800" dirty="0">
                          <a:effectLst/>
                        </a:rPr>
                        <a:t>El Ter des del </a:t>
                      </a:r>
                      <a:r>
                        <a:rPr lang="ca-ES" sz="1800" dirty="0" err="1">
                          <a:effectLst/>
                        </a:rPr>
                        <a:t>Pasteral</a:t>
                      </a:r>
                      <a:r>
                        <a:rPr lang="ca-ES" sz="1800" dirty="0">
                          <a:effectLst/>
                        </a:rPr>
                        <a:t> fins a la confluència de l'Onyar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8713493"/>
                  </a:ext>
                </a:extLst>
              </a:tr>
              <a:tr h="381712">
                <a:tc>
                  <a:txBody>
                    <a:bodyPr/>
                    <a:lstStyle/>
                    <a:p>
                      <a:pPr algn="just"/>
                      <a:r>
                        <a:rPr lang="ca-ES" sz="1800">
                          <a:effectLst/>
                        </a:rPr>
                        <a:t>200029000</a:t>
                      </a:r>
                      <a:endParaRPr lang="ca-E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800" dirty="0">
                          <a:effectLst/>
                        </a:rPr>
                        <a:t>Riera d'Osor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9059721"/>
                  </a:ext>
                </a:extLst>
              </a:tr>
              <a:tr h="381712">
                <a:tc>
                  <a:txBody>
                    <a:bodyPr/>
                    <a:lstStyle/>
                    <a:p>
                      <a:pPr algn="just"/>
                      <a:r>
                        <a:rPr lang="ca-ES" sz="1800">
                          <a:effectLst/>
                        </a:rPr>
                        <a:t>200030000</a:t>
                      </a:r>
                      <a:endParaRPr lang="ca-E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800" dirty="0">
                          <a:effectLst/>
                        </a:rPr>
                        <a:t>Riera de </a:t>
                      </a:r>
                      <a:r>
                        <a:rPr lang="ca-ES" sz="1800" dirty="0" err="1">
                          <a:effectLst/>
                        </a:rPr>
                        <a:t>Llèmena</a:t>
                      </a:r>
                      <a:r>
                        <a:rPr lang="ca-ES" sz="1800" dirty="0">
                          <a:effectLst/>
                        </a:rPr>
                        <a:t> i riera de Canet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1153031"/>
                  </a:ext>
                </a:extLst>
              </a:tr>
              <a:tr h="381712">
                <a:tc>
                  <a:txBody>
                    <a:bodyPr/>
                    <a:lstStyle/>
                    <a:p>
                      <a:pPr algn="just"/>
                      <a:r>
                        <a:rPr lang="ca-ES" sz="1800">
                          <a:effectLst/>
                        </a:rPr>
                        <a:t>200038000</a:t>
                      </a:r>
                      <a:endParaRPr lang="ca-E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800" dirty="0">
                          <a:effectLst/>
                        </a:rPr>
                        <a:t>El Ter entre l'Onyar i el Terri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9528899"/>
                  </a:ext>
                </a:extLst>
              </a:tr>
              <a:tr h="381712">
                <a:tc>
                  <a:txBody>
                    <a:bodyPr/>
                    <a:lstStyle/>
                    <a:p>
                      <a:pPr algn="just"/>
                      <a:r>
                        <a:rPr lang="ca-ES" sz="1800">
                          <a:effectLst/>
                        </a:rPr>
                        <a:t>200042000</a:t>
                      </a:r>
                      <a:endParaRPr lang="ca-E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800" dirty="0">
                          <a:effectLst/>
                        </a:rPr>
                        <a:t>El Ter des de la confluència del Terri fins a Flaçà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6382035"/>
                  </a:ext>
                </a:extLst>
              </a:tr>
              <a:tr h="381712">
                <a:tc>
                  <a:txBody>
                    <a:bodyPr/>
                    <a:lstStyle/>
                    <a:p>
                      <a:pPr algn="just"/>
                      <a:r>
                        <a:rPr lang="ca-ES" sz="1800" dirty="0">
                          <a:effectLst/>
                        </a:rPr>
                        <a:t>200046000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800" dirty="0">
                          <a:effectLst/>
                        </a:rPr>
                        <a:t>El Ter des de Flaçà fins al mar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4292978"/>
                  </a:ext>
                </a:extLst>
              </a:tr>
            </a:tbl>
          </a:graphicData>
        </a:graphic>
      </p:graphicFrame>
      <p:sp>
        <p:nvSpPr>
          <p:cNvPr id="12" name="QuadreDeText 11">
            <a:extLst>
              <a:ext uri="{FF2B5EF4-FFF2-40B4-BE49-F238E27FC236}">
                <a16:creationId xmlns:a16="http://schemas.microsoft.com/office/drawing/2014/main" id="{071757FD-9C02-420C-9392-4E8B0D08A7B7}"/>
              </a:ext>
            </a:extLst>
          </p:cNvPr>
          <p:cNvSpPr txBox="1"/>
          <p:nvPr/>
        </p:nvSpPr>
        <p:spPr>
          <a:xfrm>
            <a:off x="364252" y="1024640"/>
            <a:ext cx="11159611" cy="159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Estacions de la </a:t>
            </a:r>
            <a:r>
              <a:rPr lang="ca-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Xarxa de Vigilància 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escollides per a un </a:t>
            </a:r>
            <a:r>
              <a:rPr lang="ca-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seguiment intensificat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, d’acord amb criteris biològics i hidrològics, i tenint en compte la xarxa implementada durant la sequera de 2007-2008:</a:t>
            </a:r>
          </a:p>
          <a:p>
            <a:endParaRPr lang="ca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5 estacions a l’eix del Ter</a:t>
            </a:r>
          </a:p>
          <a:p>
            <a:pPr marL="21145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3 estacions en tributaris al Ter</a:t>
            </a:r>
          </a:p>
        </p:txBody>
      </p:sp>
      <p:pic>
        <p:nvPicPr>
          <p:cNvPr id="13" name="Imatge 12" descr="Imatge que conté mapa&#10;&#10;Descripció generada automàticament">
            <a:extLst>
              <a:ext uri="{FF2B5EF4-FFF2-40B4-BE49-F238E27FC236}">
                <a16:creationId xmlns:a16="http://schemas.microsoft.com/office/drawing/2014/main" id="{9FB60C55-3BE1-4374-9E65-6411C87E71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4"/>
          <a:stretch/>
        </p:blipFill>
        <p:spPr>
          <a:xfrm>
            <a:off x="7323668" y="2004291"/>
            <a:ext cx="4599554" cy="466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721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200" dirty="0"/>
              <a:t>Xarxa de seguiment de la sequera</a:t>
            </a:r>
          </a:p>
        </p:txBody>
      </p:sp>
      <p:sp>
        <p:nvSpPr>
          <p:cNvPr id="3" name="Rectangle: cantonades arrodonides 2">
            <a:extLst>
              <a:ext uri="{FF2B5EF4-FFF2-40B4-BE49-F238E27FC236}">
                <a16:creationId xmlns:a16="http://schemas.microsoft.com/office/drawing/2014/main" id="{586E62F1-0339-4051-BC5D-B1AA4DF4FD04}"/>
              </a:ext>
            </a:extLst>
          </p:cNvPr>
          <p:cNvSpPr/>
          <p:nvPr/>
        </p:nvSpPr>
        <p:spPr>
          <a:xfrm>
            <a:off x="4849541" y="1051306"/>
            <a:ext cx="7098890" cy="5692879"/>
          </a:xfrm>
          <a:prstGeom prst="roundRect">
            <a:avLst>
              <a:gd name="adj" fmla="val 917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" name="Rectangle: cantonades arrodonides 3">
            <a:extLst>
              <a:ext uri="{FF2B5EF4-FFF2-40B4-BE49-F238E27FC236}">
                <a16:creationId xmlns:a16="http://schemas.microsoft.com/office/drawing/2014/main" id="{9A62A8D5-5E7A-4207-A5B6-C924F12EE276}"/>
              </a:ext>
            </a:extLst>
          </p:cNvPr>
          <p:cNvSpPr/>
          <p:nvPr/>
        </p:nvSpPr>
        <p:spPr>
          <a:xfrm>
            <a:off x="318814" y="1042071"/>
            <a:ext cx="4380270" cy="5692879"/>
          </a:xfrm>
          <a:prstGeom prst="roundRect">
            <a:avLst>
              <a:gd name="adj" fmla="val 917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04FD5EB8-B5C9-41D9-9218-BC1DFF9EABD8}"/>
              </a:ext>
            </a:extLst>
          </p:cNvPr>
          <p:cNvSpPr txBox="1"/>
          <p:nvPr/>
        </p:nvSpPr>
        <p:spPr>
          <a:xfrm>
            <a:off x="5208420" y="1651075"/>
            <a:ext cx="6872748" cy="5003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Mostreig d’elements biològics: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Macroinvertebrats</a:t>
            </a:r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Diatomees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Peixos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a-E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Anotació de l’estat aquàtic (condició)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ca-E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Avaluació dels hàbitats fluvials: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Índex IHF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Quantificació </a:t>
            </a:r>
            <a:r>
              <a:rPr lang="ca-E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mesohàbitats</a:t>
            </a:r>
            <a:r>
              <a:rPr lang="ca-E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peixos (substrat, refugis, vegetació, etc.)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a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Avaluació del bosc de ribera mitjançant l’índex QBR</a:t>
            </a:r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EEE27EF4-743A-4A0D-BB2D-FFC757EEDF04}"/>
              </a:ext>
            </a:extLst>
          </p:cNvPr>
          <p:cNvSpPr txBox="1"/>
          <p:nvPr/>
        </p:nvSpPr>
        <p:spPr>
          <a:xfrm>
            <a:off x="599034" y="1839973"/>
            <a:ext cx="4238007" cy="4443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a-ES" b="1" dirty="0" err="1">
                <a:latin typeface="Arial" panose="020B0604020202020204" pitchFamily="34" charset="0"/>
                <a:cs typeface="Arial" panose="020B0604020202020204" pitchFamily="34" charset="0"/>
              </a:rPr>
              <a:t>Macroinvertebrats</a:t>
            </a: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, diatomees i peixos:</a:t>
            </a:r>
          </a:p>
          <a:p>
            <a:pPr>
              <a:lnSpc>
                <a:spcPct val="150000"/>
              </a:lnSpc>
            </a:pPr>
            <a:endParaRPr lang="ca-E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mostrejos: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 cabals emergència (gener)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 de primavera (març)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 estiu (juny-juliol)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Qualitat FQ aigua:</a:t>
            </a:r>
          </a:p>
          <a:p>
            <a:pPr>
              <a:lnSpc>
                <a:spcPct val="150000"/>
              </a:lnSpc>
            </a:pPr>
            <a:endParaRPr lang="ca-E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Mensual (excepte incidències puntuals)</a:t>
            </a:r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C7784695-C4C7-4580-B55E-295090221947}"/>
              </a:ext>
            </a:extLst>
          </p:cNvPr>
          <p:cNvSpPr txBox="1"/>
          <p:nvPr/>
        </p:nvSpPr>
        <p:spPr>
          <a:xfrm>
            <a:off x="6789992" y="1148709"/>
            <a:ext cx="3139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dirty="0"/>
              <a:t>ELEMENTS DE MESURA</a:t>
            </a:r>
          </a:p>
        </p:txBody>
      </p:sp>
      <p:sp>
        <p:nvSpPr>
          <p:cNvPr id="8" name="QuadreDeText 7">
            <a:extLst>
              <a:ext uri="{FF2B5EF4-FFF2-40B4-BE49-F238E27FC236}">
                <a16:creationId xmlns:a16="http://schemas.microsoft.com/office/drawing/2014/main" id="{23E528E9-6D57-47C0-89D9-45F0CBD015A7}"/>
              </a:ext>
            </a:extLst>
          </p:cNvPr>
          <p:cNvSpPr txBox="1"/>
          <p:nvPr/>
        </p:nvSpPr>
        <p:spPr>
          <a:xfrm>
            <a:off x="1588889" y="1157687"/>
            <a:ext cx="1840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dirty="0"/>
              <a:t>FREQÜÈNCIA</a:t>
            </a:r>
          </a:p>
        </p:txBody>
      </p:sp>
      <p:sp>
        <p:nvSpPr>
          <p:cNvPr id="9" name="Fletxa: cap amunt 8">
            <a:extLst>
              <a:ext uri="{FF2B5EF4-FFF2-40B4-BE49-F238E27FC236}">
                <a16:creationId xmlns:a16="http://schemas.microsoft.com/office/drawing/2014/main" id="{CBD451DB-E4CA-47CA-87D9-0C98BB018B89}"/>
              </a:ext>
            </a:extLst>
          </p:cNvPr>
          <p:cNvSpPr/>
          <p:nvPr/>
        </p:nvSpPr>
        <p:spPr>
          <a:xfrm>
            <a:off x="1228436" y="1157687"/>
            <a:ext cx="360453" cy="3847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Fletxa: cap amunt 9">
            <a:extLst>
              <a:ext uri="{FF2B5EF4-FFF2-40B4-BE49-F238E27FC236}">
                <a16:creationId xmlns:a16="http://schemas.microsoft.com/office/drawing/2014/main" id="{F081224F-740B-4673-BACF-1B015D753C66}"/>
              </a:ext>
            </a:extLst>
          </p:cNvPr>
          <p:cNvSpPr/>
          <p:nvPr/>
        </p:nvSpPr>
        <p:spPr>
          <a:xfrm>
            <a:off x="6423289" y="1144953"/>
            <a:ext cx="360453" cy="3847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8600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D68B70E8-7D05-47B4-A6DB-12498B6FB695}"/>
              </a:ext>
            </a:extLst>
          </p:cNvPr>
          <p:cNvSpPr/>
          <p:nvPr/>
        </p:nvSpPr>
        <p:spPr>
          <a:xfrm>
            <a:off x="469516" y="175815"/>
            <a:ext cx="3855316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0" b="0" cap="none" spc="0" dirty="0">
                <a:ln w="0"/>
                <a:solidFill>
                  <a:schemeClr val="accent1">
                    <a:lumMod val="40000"/>
                    <a:lumOff val="60000"/>
                    <a:alpha val="21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FC287CB6-CA06-4B6E-972D-8ADCCB204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368" y="2922588"/>
            <a:ext cx="11178116" cy="506412"/>
          </a:xfrm>
        </p:spPr>
        <p:txBody>
          <a:bodyPr/>
          <a:lstStyle/>
          <a:p>
            <a:r>
              <a:rPr lang="ca-ES" sz="4400" b="1" kern="0" dirty="0">
                <a:solidFill>
                  <a:srgbClr val="0077BE"/>
                </a:solidFill>
                <a:latin typeface="Arial" pitchFamily="34" charset="0"/>
                <a:cs typeface="Arial" pitchFamily="34" charset="0"/>
              </a:rPr>
              <a:t>Evolució de la sequera</a:t>
            </a:r>
            <a:br>
              <a:rPr lang="ca-ES" sz="4400" b="1" kern="0" dirty="0">
                <a:solidFill>
                  <a:srgbClr val="0077BE"/>
                </a:solidFill>
                <a:latin typeface="Arial" pitchFamily="34" charset="0"/>
                <a:cs typeface="Arial" pitchFamily="34" charset="0"/>
              </a:rPr>
            </a:b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052103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45747" y="343477"/>
            <a:ext cx="11458326" cy="506412"/>
          </a:xfrm>
        </p:spPr>
        <p:txBody>
          <a:bodyPr/>
          <a:lstStyle/>
          <a:p>
            <a:r>
              <a:rPr lang="ca-ES" sz="2200" dirty="0"/>
              <a:t>Vigilància intensificada als trams afectats per cabals de continuïtat</a:t>
            </a: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6B6570F5-51E9-440F-BE4E-1A66761F05E2}"/>
              </a:ext>
            </a:extLst>
          </p:cNvPr>
          <p:cNvSpPr txBox="1"/>
          <p:nvPr/>
        </p:nvSpPr>
        <p:spPr>
          <a:xfrm>
            <a:off x="701963" y="2052655"/>
            <a:ext cx="11102109" cy="465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Inicialment, </a:t>
            </a:r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14 punts que poden ser crítics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. Aquests punts podrien modificar-se en funció del comportament del riu.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Prospeccions </a:t>
            </a:r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com a mínim 1 cop per setmana, 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i cada vegada que es canviï la consigna hidrològica.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Observació visual </a:t>
            </a:r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d’aspectes hidrològics, morfològics i de qualitat de l’aigua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. Observació dels canvis en el temps, i en funció del cabal alliberat.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Comunicació i coordinació interna ACA, i amb la </a:t>
            </a:r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Direcció General de Polítiques Ambientals i Medi Natural, 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i la </a:t>
            </a:r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Direcció General d'Ecosistemes Forestals i Gestió del Medi 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Servei de Pesca). </a:t>
            </a:r>
            <a:r>
              <a:rPr lang="ca-ES" sz="2000" u="sng" dirty="0">
                <a:latin typeface="Arial" panose="020B0604020202020204" pitchFamily="34" charset="0"/>
                <a:cs typeface="Arial" panose="020B0604020202020204" pitchFamily="34" charset="0"/>
              </a:rPr>
              <a:t>Actuacions de rescat, millora </a:t>
            </a:r>
            <a:r>
              <a:rPr lang="ca-E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hidromorfològica</a:t>
            </a:r>
            <a:r>
              <a:rPr lang="ca-ES" sz="2000" u="sng" dirty="0">
                <a:latin typeface="Arial" panose="020B0604020202020204" pitchFamily="34" charset="0"/>
                <a:cs typeface="Arial" panose="020B0604020202020204" pitchFamily="34" charset="0"/>
              </a:rPr>
              <a:t>, etc.</a:t>
            </a: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3F5C4D4D-332A-47B1-A94D-EFFDAC3B7443}"/>
              </a:ext>
            </a:extLst>
          </p:cNvPr>
          <p:cNvSpPr txBox="1"/>
          <p:nvPr/>
        </p:nvSpPr>
        <p:spPr>
          <a:xfrm>
            <a:off x="547689" y="959851"/>
            <a:ext cx="10925129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Inspecció continuada 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(reforç personal ACA): </a:t>
            </a:r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11 nous inspectors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, i </a:t>
            </a:r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2 tècnics de camp i anàlisi de dades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6179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ca-ES" sz="2200" dirty="0">
                <a:latin typeface="Arial"/>
                <a:cs typeface="Arial"/>
              </a:rPr>
              <a:t>Seguiment de l'aqüífer del Baix Ter</a:t>
            </a:r>
          </a:p>
        </p:txBody>
      </p:sp>
      <p:pic>
        <p:nvPicPr>
          <p:cNvPr id="11" name="Imatge 15" descr="Mapa en el que s'indica la ubicació dels piezòmetres indicadors de la massa d’aigua 033 i de l’estat de sequera de la Unitat aqüífer del Baix Ter">
            <a:extLst>
              <a:ext uri="{FF2B5EF4-FFF2-40B4-BE49-F238E27FC236}">
                <a16:creationId xmlns:a16="http://schemas.microsoft.com/office/drawing/2014/main" id="{B2419436-FD28-4112-BB17-24633F501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49" y="3107707"/>
            <a:ext cx="5289663" cy="3730493"/>
          </a:xfrm>
          <a:prstGeom prst="rect">
            <a:avLst/>
          </a:prstGeom>
          <a:noFill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8D4C99F-2B52-4985-88F6-C5A42D073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01" y="3001671"/>
            <a:ext cx="5748150" cy="402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QuadreDeText 7">
            <a:extLst>
              <a:ext uri="{FF2B5EF4-FFF2-40B4-BE49-F238E27FC236}">
                <a16:creationId xmlns:a16="http://schemas.microsoft.com/office/drawing/2014/main" id="{0EBD874C-82FC-4B54-B89C-56F86F985B1B}"/>
              </a:ext>
            </a:extLst>
          </p:cNvPr>
          <p:cNvSpPr txBox="1"/>
          <p:nvPr/>
        </p:nvSpPr>
        <p:spPr>
          <a:xfrm>
            <a:off x="364253" y="932277"/>
            <a:ext cx="11596836" cy="2010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Estacions de la </a:t>
            </a:r>
            <a:r>
              <a:rPr lang="ca-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Xarxa de Vigilància 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escollides per a un </a:t>
            </a:r>
            <a:r>
              <a:rPr lang="ca-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seguiment intensificat 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en un 28% de la xarxa de qualitat i salinitat, i un 21% en la xarxa piezomètrica (més sensors en continu):</a:t>
            </a:r>
          </a:p>
          <a:p>
            <a:endParaRPr lang="ca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estacions qualitat 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(salinitat) al baix Ter amb freqüència anual, amb increment de </a:t>
            </a:r>
            <a:r>
              <a:rPr lang="ca-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estacions amb freqüència mensual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piezòmetres 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al baix Ter (3 autom.), amb </a:t>
            </a:r>
            <a:r>
              <a:rPr lang="ca-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 6 estacions 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amb freqüència mensual</a:t>
            </a:r>
          </a:p>
        </p:txBody>
      </p:sp>
    </p:spTree>
    <p:extLst>
      <p:ext uri="{BB962C8B-B14F-4D97-AF65-F5344CB8AC3E}">
        <p14:creationId xmlns:p14="http://schemas.microsoft.com/office/powerpoint/2010/main" val="3385820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974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Evolució de la pluviometria</a:t>
            </a:r>
            <a:br>
              <a:rPr lang="ca-ES"/>
            </a:br>
            <a:br>
              <a:rPr lang="ca-ES"/>
            </a:br>
            <a:endParaRPr lang="ca-ES"/>
          </a:p>
        </p:txBody>
      </p:sp>
      <p:sp>
        <p:nvSpPr>
          <p:cNvPr id="8" name="2 Marcador de contenido">
            <a:extLst>
              <a:ext uri="{FF2B5EF4-FFF2-40B4-BE49-F238E27FC236}">
                <a16:creationId xmlns:a16="http://schemas.microsoft.com/office/drawing/2014/main" id="{C37A84C5-0920-4D10-93F4-DB280D72DB1D}"/>
              </a:ext>
            </a:extLst>
          </p:cNvPr>
          <p:cNvSpPr txBox="1">
            <a:spLocks/>
          </p:cNvSpPr>
          <p:nvPr/>
        </p:nvSpPr>
        <p:spPr>
          <a:xfrm>
            <a:off x="345747" y="1229851"/>
            <a:ext cx="5462221" cy="8309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11430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b="1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Anomalia de precipitació </a:t>
            </a:r>
            <a:r>
              <a:rPr kumimoji="0" lang="ca-ES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 estació des del 2020: 13 trimestres consecutius amb precipitacions per sota de la mitjana...</a:t>
            </a:r>
          </a:p>
        </p:txBody>
      </p:sp>
      <p:sp>
        <p:nvSpPr>
          <p:cNvPr id="14" name="2 Marcador de contenido">
            <a:extLst>
              <a:ext uri="{FF2B5EF4-FFF2-40B4-BE49-F238E27FC236}">
                <a16:creationId xmlns:a16="http://schemas.microsoft.com/office/drawing/2014/main" id="{57392438-55CE-46F2-AADE-6BBE11378F1C}"/>
              </a:ext>
            </a:extLst>
          </p:cNvPr>
          <p:cNvSpPr txBox="1">
            <a:spLocks/>
          </p:cNvSpPr>
          <p:nvPr/>
        </p:nvSpPr>
        <p:spPr>
          <a:xfrm>
            <a:off x="5935127" y="1229850"/>
            <a:ext cx="5462221" cy="830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a-ES" b="1">
                <a:latin typeface="Arial" panose="020B0604020202020204" pitchFamily="34" charset="0"/>
                <a:cs typeface="Arial" panose="020B0604020202020204" pitchFamily="34" charset="0"/>
              </a:rPr>
              <a:t>Manca de precipitació acumulada </a:t>
            </a:r>
            <a:r>
              <a:rPr lang="ca-ES">
                <a:latin typeface="Arial" panose="020B0604020202020204" pitchFamily="34" charset="0"/>
                <a:cs typeface="Arial" panose="020B0604020202020204" pitchFamily="34" charset="0"/>
              </a:rPr>
              <a:t>durant els darrers tres anys</a:t>
            </a:r>
            <a:endParaRPr kumimoji="0" lang="ca-ES" i="0" u="none" strike="noStrike" kern="1200" cap="none" spc="0" normalizeH="0" baseline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tge 9">
            <a:extLst>
              <a:ext uri="{FF2B5EF4-FFF2-40B4-BE49-F238E27FC236}">
                <a16:creationId xmlns:a16="http://schemas.microsoft.com/office/drawing/2014/main" id="{DC0290CC-2D87-4D56-A5EE-CC423EC6B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2348879"/>
            <a:ext cx="4599357" cy="4275459"/>
          </a:xfrm>
          <a:prstGeom prst="rect">
            <a:avLst/>
          </a:prstGeom>
        </p:spPr>
      </p:pic>
      <p:pic>
        <p:nvPicPr>
          <p:cNvPr id="11" name="Imagen 10" descr="Imatge de Catalunya en la que es marquen amb colors la diferència de precipitació acumulada respecte la mitjana climàtica entre novembre de 2020 i octubre de 2023">
            <a:extLst>
              <a:ext uri="{FF2B5EF4-FFF2-40B4-BE49-F238E27FC236}">
                <a16:creationId xmlns:a16="http://schemas.microsoft.com/office/drawing/2014/main" id="{7EA705BF-F247-43B8-97AC-9C512E7232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t="-5" r="-8" b="-5"/>
          <a:stretch>
            <a:fillRect/>
          </a:stretch>
        </p:blipFill>
        <p:spPr bwMode="auto">
          <a:xfrm>
            <a:off x="7392144" y="2420888"/>
            <a:ext cx="3043761" cy="429612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113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Evolució de la temperatura</a:t>
            </a:r>
            <a:br>
              <a:rPr lang="ca-ES"/>
            </a:br>
            <a:endParaRPr lang="ca-ES"/>
          </a:p>
        </p:txBody>
      </p:sp>
      <p:pic>
        <p:nvPicPr>
          <p:cNvPr id="2050" name="Picture 2" descr="Imatge seleccionada">
            <a:extLst>
              <a:ext uri="{FF2B5EF4-FFF2-40B4-BE49-F238E27FC236}">
                <a16:creationId xmlns:a16="http://schemas.microsoft.com/office/drawing/2014/main" id="{58CCA46A-478E-46B0-807D-4EC337C02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340768"/>
            <a:ext cx="735621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314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Evolució de les aportacions als embassaments en 40 mesos</a:t>
            </a:r>
            <a:br>
              <a:rPr lang="ca-ES"/>
            </a:br>
            <a:endParaRPr lang="ca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1EA97FE-E52A-481E-B187-63CE94B6D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47" y="1412776"/>
            <a:ext cx="9960627" cy="4924929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25E14FF9-5F5C-4962-9506-D5DF761C2351}"/>
              </a:ext>
            </a:extLst>
          </p:cNvPr>
          <p:cNvGrpSpPr/>
          <p:nvPr/>
        </p:nvGrpSpPr>
        <p:grpSpPr>
          <a:xfrm>
            <a:off x="6528048" y="2924944"/>
            <a:ext cx="5663947" cy="2252719"/>
            <a:chOff x="6528048" y="2924944"/>
            <a:chExt cx="5663947" cy="2252719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3E76FFCD-C6B9-4743-B104-DB69630B02F9}"/>
                </a:ext>
              </a:extLst>
            </p:cNvPr>
            <p:cNvGrpSpPr/>
            <p:nvPr/>
          </p:nvGrpSpPr>
          <p:grpSpPr>
            <a:xfrm>
              <a:off x="8472264" y="3779748"/>
              <a:ext cx="3146706" cy="369332"/>
              <a:chOff x="8472264" y="3779748"/>
              <a:chExt cx="3146706" cy="369332"/>
            </a:xfrm>
          </p:grpSpPr>
          <p:cxnSp>
            <p:nvCxnSpPr>
              <p:cNvPr id="5" name="Conector recto 4">
                <a:extLst>
                  <a:ext uri="{FF2B5EF4-FFF2-40B4-BE49-F238E27FC236}">
                    <a16:creationId xmlns:a16="http://schemas.microsoft.com/office/drawing/2014/main" id="{21248DFB-9990-424B-85F7-DB45069EA70F}"/>
                  </a:ext>
                </a:extLst>
              </p:cNvPr>
              <p:cNvCxnSpPr/>
              <p:nvPr/>
            </p:nvCxnSpPr>
            <p:spPr>
              <a:xfrm>
                <a:off x="8472264" y="3898800"/>
                <a:ext cx="208823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Conector recto 5">
                <a:extLst>
                  <a:ext uri="{FF2B5EF4-FFF2-40B4-BE49-F238E27FC236}">
                    <a16:creationId xmlns:a16="http://schemas.microsoft.com/office/drawing/2014/main" id="{2B3BCB4E-3256-4C59-A1BF-A752DA70B6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36360" y="4086000"/>
                <a:ext cx="1224136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ctor recto 9">
                <a:extLst>
                  <a:ext uri="{FF2B5EF4-FFF2-40B4-BE49-F238E27FC236}">
                    <a16:creationId xmlns:a16="http://schemas.microsoft.com/office/drawing/2014/main" id="{BCF3E964-A2FD-4AB7-AE64-74999E174C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76000" y="3789040"/>
                <a:ext cx="0" cy="36004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E1DD2F80-D754-432F-9016-DD9E47F00AB4}"/>
                  </a:ext>
                </a:extLst>
              </p:cNvPr>
              <p:cNvSpPr txBox="1"/>
              <p:nvPr/>
            </p:nvSpPr>
            <p:spPr>
              <a:xfrm>
                <a:off x="10645627" y="3779748"/>
                <a:ext cx="9733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a-ES">
                    <a:solidFill>
                      <a:srgbClr val="FF0000"/>
                    </a:solidFill>
                  </a:rPr>
                  <a:t>289 hm</a:t>
                </a:r>
                <a:r>
                  <a:rPr lang="ca-ES" baseline="30000">
                    <a:solidFill>
                      <a:srgbClr val="FF0000"/>
                    </a:solidFill>
                  </a:rPr>
                  <a:t>3</a:t>
                </a:r>
              </a:p>
            </p:txBody>
          </p:sp>
        </p:grp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EDE7B061-6481-42CB-B5A6-AF7ADD57C884}"/>
                </a:ext>
              </a:extLst>
            </p:cNvPr>
            <p:cNvSpPr txBox="1"/>
            <p:nvPr/>
          </p:nvSpPr>
          <p:spPr>
            <a:xfrm>
              <a:off x="9984434" y="4346666"/>
              <a:ext cx="22075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600">
                  <a:solidFill>
                    <a:srgbClr val="FF0000"/>
                  </a:solidFill>
                </a:rPr>
                <a:t>Menors aportacions als embassaments respecte </a:t>
              </a:r>
            </a:p>
            <a:p>
              <a:r>
                <a:rPr lang="ca-ES" sz="1600">
                  <a:solidFill>
                    <a:srgbClr val="FF0000"/>
                  </a:solidFill>
                </a:rPr>
                <a:t>l’episodi 2004-2008</a:t>
              </a:r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EA82A39A-2C44-4CD5-A558-4E1858049EC2}"/>
                </a:ext>
              </a:extLst>
            </p:cNvPr>
            <p:cNvSpPr/>
            <p:nvPr/>
          </p:nvSpPr>
          <p:spPr>
            <a:xfrm>
              <a:off x="6528048" y="2924944"/>
              <a:ext cx="288032" cy="85480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262834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Gráfico&#10;&#10;Descripción generada automáticamente">
            <a:extLst>
              <a:ext uri="{FF2B5EF4-FFF2-40B4-BE49-F238E27FC236}">
                <a16:creationId xmlns:a16="http://schemas.microsoft.com/office/drawing/2014/main" id="{35CD54F1-2F6B-4532-84FA-C39231E0C4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97"/>
          <a:stretch/>
        </p:blipFill>
        <p:spPr>
          <a:xfrm>
            <a:off x="345747" y="1744042"/>
            <a:ext cx="9352307" cy="4356000"/>
          </a:xfrm>
          <a:prstGeom prst="rect">
            <a:avLst/>
          </a:prstGeom>
        </p:spPr>
      </p:pic>
      <p:sp>
        <p:nvSpPr>
          <p:cNvPr id="2" name="Títol 1">
            <a:extLst>
              <a:ext uri="{FF2B5EF4-FFF2-40B4-BE49-F238E27FC236}">
                <a16:creationId xmlns:a16="http://schemas.microsoft.com/office/drawing/2014/main" id="{95544D81-2CE3-428A-96BC-D827594FD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R</a:t>
            </a:r>
            <a:r>
              <a:rPr lang="ca-ES" sz="2400"/>
              <a:t>ecursos hídrics en la xarxa d’abastament en alta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2A010D-0014-4CE5-855E-E4C181B8176B}"/>
              </a:ext>
            </a:extLst>
          </p:cNvPr>
          <p:cNvSpPr txBox="1"/>
          <p:nvPr/>
        </p:nvSpPr>
        <p:spPr>
          <a:xfrm>
            <a:off x="9624392" y="5582304"/>
            <a:ext cx="2457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>
                <a:solidFill>
                  <a:srgbClr val="0070C0"/>
                </a:solidFill>
              </a:rPr>
              <a:t>REUTILITZACIÓ POTABLE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8C58A43-88D9-49EF-8346-03AD073D6F60}"/>
              </a:ext>
            </a:extLst>
          </p:cNvPr>
          <p:cNvSpPr txBox="1"/>
          <p:nvPr/>
        </p:nvSpPr>
        <p:spPr>
          <a:xfrm>
            <a:off x="9624392" y="5219908"/>
            <a:ext cx="1825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>
                <a:solidFill>
                  <a:srgbClr val="0070C0"/>
                </a:solidFill>
              </a:rPr>
              <a:t>DESSALINITZACIÓ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CFFCC5E-7C4D-42A9-9FBA-B2CD382F4760}"/>
              </a:ext>
            </a:extLst>
          </p:cNvPr>
          <p:cNvSpPr txBox="1"/>
          <p:nvPr/>
        </p:nvSpPr>
        <p:spPr>
          <a:xfrm>
            <a:off x="9624392" y="4787860"/>
            <a:ext cx="234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>
                <a:solidFill>
                  <a:srgbClr val="0070C0"/>
                </a:solidFill>
              </a:rPr>
              <a:t>AIGÜES SUBTERRÀNIES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91B9877-2822-4029-985B-3139A9BFE1E7}"/>
              </a:ext>
            </a:extLst>
          </p:cNvPr>
          <p:cNvSpPr txBox="1"/>
          <p:nvPr/>
        </p:nvSpPr>
        <p:spPr>
          <a:xfrm>
            <a:off x="9622012" y="4028335"/>
            <a:ext cx="1768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>
                <a:solidFill>
                  <a:srgbClr val="0070C0"/>
                </a:solidFill>
              </a:rPr>
              <a:t>EMBASSAMENTS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9DDF129-7F06-48B2-BB8B-D00D5F9623A2}"/>
              </a:ext>
            </a:extLst>
          </p:cNvPr>
          <p:cNvCxnSpPr>
            <a:stCxn id="3" idx="1"/>
          </p:cNvCxnSpPr>
          <p:nvPr/>
        </p:nvCxnSpPr>
        <p:spPr>
          <a:xfrm flipH="1">
            <a:off x="9329146" y="5766970"/>
            <a:ext cx="2952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11614BF3-390A-4C3D-A735-23D43D656D17}"/>
              </a:ext>
            </a:extLst>
          </p:cNvPr>
          <p:cNvCxnSpPr>
            <a:stCxn id="6" idx="1"/>
          </p:cNvCxnSpPr>
          <p:nvPr/>
        </p:nvCxnSpPr>
        <p:spPr>
          <a:xfrm flipH="1">
            <a:off x="9329146" y="5404574"/>
            <a:ext cx="2952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76622065-E0E8-4A2F-825C-23DD35392B8F}"/>
              </a:ext>
            </a:extLst>
          </p:cNvPr>
          <p:cNvCxnSpPr>
            <a:stCxn id="7" idx="1"/>
          </p:cNvCxnSpPr>
          <p:nvPr/>
        </p:nvCxnSpPr>
        <p:spPr>
          <a:xfrm flipH="1">
            <a:off x="9329146" y="4972526"/>
            <a:ext cx="2952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7202DEB0-E199-4B1B-B21D-8F677B8E5C3B}"/>
              </a:ext>
            </a:extLst>
          </p:cNvPr>
          <p:cNvCxnSpPr>
            <a:stCxn id="8" idx="1"/>
          </p:cNvCxnSpPr>
          <p:nvPr/>
        </p:nvCxnSpPr>
        <p:spPr>
          <a:xfrm flipH="1">
            <a:off x="9329146" y="4213001"/>
            <a:ext cx="2928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idor de text 2">
            <a:extLst>
              <a:ext uri="{FF2B5EF4-FFF2-40B4-BE49-F238E27FC236}">
                <a16:creationId xmlns:a16="http://schemas.microsoft.com/office/drawing/2014/main" id="{8195ACE5-287F-48BC-A30F-810DF1CF47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744" y="923315"/>
            <a:ext cx="11178117" cy="428400"/>
          </a:xfrm>
        </p:spPr>
        <p:txBody>
          <a:bodyPr>
            <a:normAutofit/>
          </a:bodyPr>
          <a:lstStyle/>
          <a:p>
            <a:r>
              <a:rPr lang="ca-ES"/>
              <a:t>Origen del cabal servit per la xarxa Ter-Llobregat (RMB) durant els darrers tres anys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D12CA595-F9F2-4DB0-997F-597A3B5CF438}"/>
              </a:ext>
            </a:extLst>
          </p:cNvPr>
          <p:cNvSpPr/>
          <p:nvPr/>
        </p:nvSpPr>
        <p:spPr>
          <a:xfrm>
            <a:off x="983432" y="6143819"/>
            <a:ext cx="2952328" cy="266871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041276-EBE5-4733-99F1-38C0542B4C90}"/>
              </a:ext>
            </a:extLst>
          </p:cNvPr>
          <p:cNvSpPr txBox="1"/>
          <p:nvPr/>
        </p:nvSpPr>
        <p:spPr>
          <a:xfrm>
            <a:off x="2158872" y="6107978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2021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DA103685-4BA5-4CB1-9BD2-6B6D5FE87EF4}"/>
              </a:ext>
            </a:extLst>
          </p:cNvPr>
          <p:cNvSpPr/>
          <p:nvPr/>
        </p:nvSpPr>
        <p:spPr>
          <a:xfrm>
            <a:off x="4007768" y="6129137"/>
            <a:ext cx="2824832" cy="266871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5FD5F48-6D3E-4E6B-A29A-B01B7E5D4F7F}"/>
              </a:ext>
            </a:extLst>
          </p:cNvPr>
          <p:cNvSpPr txBox="1"/>
          <p:nvPr/>
        </p:nvSpPr>
        <p:spPr>
          <a:xfrm>
            <a:off x="5183208" y="6093296"/>
            <a:ext cx="768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2022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19FA34AE-6864-4924-ACEE-E6E4342E75E2}"/>
              </a:ext>
            </a:extLst>
          </p:cNvPr>
          <p:cNvSpPr/>
          <p:nvPr/>
        </p:nvSpPr>
        <p:spPr>
          <a:xfrm>
            <a:off x="6904608" y="6129137"/>
            <a:ext cx="2520280" cy="266871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0510136-4910-4C0C-85FC-CC0C72ADBD60}"/>
              </a:ext>
            </a:extLst>
          </p:cNvPr>
          <p:cNvSpPr txBox="1"/>
          <p:nvPr/>
        </p:nvSpPr>
        <p:spPr>
          <a:xfrm>
            <a:off x="8080048" y="6093296"/>
            <a:ext cx="768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472329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818B36C-DAFF-4636-A1AD-12CE54706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Reutilització potable indirecta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02A94A75-0E61-4594-AF01-3F99ED2821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a-ES" sz="2200" dirty="0"/>
              <a:t>Aportació d’aigua regenerada al riu Llobregat</a:t>
            </a:r>
          </a:p>
          <a:p>
            <a:endParaRPr lang="ca-ES" sz="2200" dirty="0"/>
          </a:p>
        </p:txBody>
      </p:sp>
      <p:pic>
        <p:nvPicPr>
          <p:cNvPr id="6" name="Imagen 5" descr="Un río rodeado de vegetación&#10;&#10;Descripción generada automáticamente">
            <a:extLst>
              <a:ext uri="{FF2B5EF4-FFF2-40B4-BE49-F238E27FC236}">
                <a16:creationId xmlns:a16="http://schemas.microsoft.com/office/drawing/2014/main" id="{1051A0B9-507D-44C8-9DA5-F860D8DC41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083" y="1833914"/>
            <a:ext cx="7021834" cy="4680609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F8AA947B-8B30-4587-8D93-8D889B0F9786}"/>
              </a:ext>
            </a:extLst>
          </p:cNvPr>
          <p:cNvGrpSpPr/>
          <p:nvPr/>
        </p:nvGrpSpPr>
        <p:grpSpPr>
          <a:xfrm>
            <a:off x="3888153" y="2596738"/>
            <a:ext cx="5616624" cy="4720694"/>
            <a:chOff x="3888153" y="2490776"/>
            <a:chExt cx="5616624" cy="4720694"/>
          </a:xfrm>
        </p:grpSpPr>
        <p:sp>
          <p:nvSpPr>
            <p:cNvPr id="12" name="Flecha: a la derecha 11">
              <a:extLst>
                <a:ext uri="{FF2B5EF4-FFF2-40B4-BE49-F238E27FC236}">
                  <a16:creationId xmlns:a16="http://schemas.microsoft.com/office/drawing/2014/main" id="{917A6611-40BE-4227-BEE4-379524CABE1F}"/>
                </a:ext>
              </a:extLst>
            </p:cNvPr>
            <p:cNvSpPr/>
            <p:nvPr/>
          </p:nvSpPr>
          <p:spPr>
            <a:xfrm rot="179879">
              <a:off x="3888153" y="2490776"/>
              <a:ext cx="5616624" cy="1080120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dirty="0"/>
                <a:t>RIU LLOBREGAT (cap a la potabilitzadora)</a:t>
              </a:r>
            </a:p>
          </p:txBody>
        </p:sp>
        <p:sp>
          <p:nvSpPr>
            <p:cNvPr id="13" name="Flecha: hacia la izquierda 12">
              <a:extLst>
                <a:ext uri="{FF2B5EF4-FFF2-40B4-BE49-F238E27FC236}">
                  <a16:creationId xmlns:a16="http://schemas.microsoft.com/office/drawing/2014/main" id="{5F81E1E7-2727-4894-9FC4-FE09BED66AEF}"/>
                </a:ext>
              </a:extLst>
            </p:cNvPr>
            <p:cNvSpPr/>
            <p:nvPr/>
          </p:nvSpPr>
          <p:spPr>
            <a:xfrm rot="2943826">
              <a:off x="4006598" y="4837223"/>
              <a:ext cx="3524358" cy="1224136"/>
            </a:xfrm>
            <a:prstGeom prst="leftArrow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dirty="0"/>
                <a:t>Aigua regenerada</a:t>
              </a:r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210F92DB-E3C1-4166-B2E2-8F9E7A0062F4}"/>
              </a:ext>
            </a:extLst>
          </p:cNvPr>
          <p:cNvSpPr txBox="1"/>
          <p:nvPr/>
        </p:nvSpPr>
        <p:spPr>
          <a:xfrm>
            <a:off x="9898270" y="2636912"/>
            <a:ext cx="21355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En aquests moments s’aporten 1,65 m</a:t>
            </a:r>
            <a:r>
              <a:rPr lang="ca-ES" kern="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ca-E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/s al riu Llobregat per sobre de l’ETAP de SJD. 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66107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200"/>
              <a:t>Transvasament del Ter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089F868-91B5-456C-B496-ED14F1585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328900"/>
            <a:ext cx="7416824" cy="519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785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200"/>
              <a:t>Cabals circulants durant l’episodi de sequera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15D0F46-DAAD-4629-8A2B-D67C585E5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01" y="1988840"/>
            <a:ext cx="10799999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AA50C74-F253-4E9C-8091-A8CEC022AD9E}"/>
              </a:ext>
            </a:extLst>
          </p:cNvPr>
          <p:cNvSpPr txBox="1"/>
          <p:nvPr/>
        </p:nvSpPr>
        <p:spPr>
          <a:xfrm>
            <a:off x="839416" y="1412776"/>
            <a:ext cx="7920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b="1" i="1" ker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Riu Ter a Girona (estació d’aforament de Pont de la Barca)</a:t>
            </a:r>
            <a:endParaRPr lang="ca-ES" b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4C1C82-68CB-43C2-A205-82B6A7A4A636}"/>
              </a:ext>
            </a:extLst>
          </p:cNvPr>
          <p:cNvSpPr/>
          <p:nvPr/>
        </p:nvSpPr>
        <p:spPr>
          <a:xfrm>
            <a:off x="10021081" y="343477"/>
            <a:ext cx="1103764" cy="1138773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a-E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ACORD</a:t>
            </a:r>
          </a:p>
          <a:p>
            <a:pPr algn="ctr"/>
            <a:r>
              <a:rPr lang="ca-E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</a:t>
            </a:r>
            <a:endParaRPr lang="ca-E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30718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111</TotalTime>
  <Words>1230</Words>
  <Application>Microsoft Office PowerPoint</Application>
  <PresentationFormat>Panorámica</PresentationFormat>
  <Paragraphs>192</Paragraphs>
  <Slides>22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Wingdings</vt:lpstr>
      <vt:lpstr>Tema de l'Office</vt:lpstr>
      <vt:lpstr>Règim de cabals mínims circulants en situació d’emergència per sequera  </vt:lpstr>
      <vt:lpstr>Evolució de la sequera </vt:lpstr>
      <vt:lpstr>Evolució de la pluviometria  </vt:lpstr>
      <vt:lpstr>Evolució de la temperatura </vt:lpstr>
      <vt:lpstr>Evolució de les aportacions als embassaments en 40 mesos </vt:lpstr>
      <vt:lpstr>Recursos hídrics en la xarxa d’abastament en alta</vt:lpstr>
      <vt:lpstr>Reutilització potable indirecta</vt:lpstr>
      <vt:lpstr>Transvasament del Ter</vt:lpstr>
      <vt:lpstr>Cabals circulants durant l’episodi de sequera</vt:lpstr>
      <vt:lpstr>Cabals circulants durant l’episodi de sequera</vt:lpstr>
      <vt:lpstr>Evolució de les reserves als embassaments (conca del Ter)</vt:lpstr>
      <vt:lpstr>Evolució de les reserves als embassaments (conjunt del Ter i el Llobregat)</vt:lpstr>
      <vt:lpstr>Cabals mínims en Emergència </vt:lpstr>
      <vt:lpstr>Context normatiu</vt:lpstr>
      <vt:lpstr>Metodologia</vt:lpstr>
      <vt:lpstr>Proposta de cabals mínims de continuïtat</vt:lpstr>
      <vt:lpstr>Proposta d’hidropuntes</vt:lpstr>
      <vt:lpstr>Xarxa de seguiment de la sequera (control d’investigació)</vt:lpstr>
      <vt:lpstr>Xarxa de seguiment de la sequera</vt:lpstr>
      <vt:lpstr>Vigilància intensificada als trams afectats per cabals de continuïtat</vt:lpstr>
      <vt:lpstr>Seguiment de l'aqüífer del Baix Ter</vt:lpstr>
      <vt:lpstr>Presentación de PowerPoint</vt:lpstr>
    </vt:vector>
  </TitlesOfParts>
  <Company>Agència Catalana de l'Aigua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Agència Catalana de l'Aigua</dc:creator>
  <cp:lastModifiedBy>Molist Gazapo, Jordi</cp:lastModifiedBy>
  <cp:revision>21</cp:revision>
  <cp:lastPrinted>2023-11-30T08:06:16Z</cp:lastPrinted>
  <dcterms:created xsi:type="dcterms:W3CDTF">2014-10-27T17:04:31Z</dcterms:created>
  <dcterms:modified xsi:type="dcterms:W3CDTF">2023-12-20T08:03:28Z</dcterms:modified>
</cp:coreProperties>
</file>